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4"/>
  </p:sldMasterIdLst>
  <p:notesMasterIdLst>
    <p:notesMasterId r:id="rId17"/>
  </p:notesMasterIdLst>
  <p:handoutMasterIdLst>
    <p:handoutMasterId r:id="rId18"/>
  </p:handoutMasterIdLst>
  <p:sldIdLst>
    <p:sldId id="307" r:id="rId5"/>
    <p:sldId id="299" r:id="rId6"/>
    <p:sldId id="310" r:id="rId7"/>
    <p:sldId id="312" r:id="rId8"/>
    <p:sldId id="313" r:id="rId9"/>
    <p:sldId id="311" r:id="rId10"/>
    <p:sldId id="314" r:id="rId11"/>
    <p:sldId id="315" r:id="rId12"/>
    <p:sldId id="316" r:id="rId13"/>
    <p:sldId id="318" r:id="rId14"/>
    <p:sldId id="319" r:id="rId15"/>
    <p:sldId id="298" r:id="rId1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5">
          <p15:clr>
            <a:srgbClr val="A4A3A4"/>
          </p15:clr>
        </p15:guide>
        <p15:guide id="2" orient="horz" pos="804">
          <p15:clr>
            <a:srgbClr val="A4A3A4"/>
          </p15:clr>
        </p15:guide>
        <p15:guide id="3" orient="horz" pos="1613">
          <p15:clr>
            <a:srgbClr val="A4A3A4"/>
          </p15:clr>
        </p15:guide>
        <p15:guide id="4" orient="horz" pos="2432">
          <p15:clr>
            <a:srgbClr val="A4A3A4"/>
          </p15:clr>
        </p15:guide>
        <p15:guide id="5" orient="horz" pos="2028">
          <p15:clr>
            <a:srgbClr val="A4A3A4"/>
          </p15:clr>
        </p15:guide>
        <p15:guide id="6" orient="horz" pos="1212">
          <p15:clr>
            <a:srgbClr val="A4A3A4"/>
          </p15:clr>
        </p15:guide>
        <p15:guide id="7" orient="horz" pos="3239">
          <p15:clr>
            <a:srgbClr val="A4A3A4"/>
          </p15:clr>
        </p15:guide>
        <p15:guide id="8" orient="horz" pos="2842">
          <p15:clr>
            <a:srgbClr val="A4A3A4"/>
          </p15:clr>
        </p15:guide>
        <p15:guide id="9" orient="horz">
          <p15:clr>
            <a:srgbClr val="A4A3A4"/>
          </p15:clr>
        </p15:guide>
        <p15:guide id="10" pos="2880">
          <p15:clr>
            <a:srgbClr val="A4A3A4"/>
          </p15:clr>
        </p15:guide>
        <p15:guide id="11" pos="2472">
          <p15:clr>
            <a:srgbClr val="A4A3A4"/>
          </p15:clr>
        </p15:guide>
        <p15:guide id="12" pos="2064">
          <p15:clr>
            <a:srgbClr val="A4A3A4"/>
          </p15:clr>
        </p15:guide>
        <p15:guide id="13" pos="1247">
          <p15:clr>
            <a:srgbClr val="A4A3A4"/>
          </p15:clr>
        </p15:guide>
        <p15:guide id="14" pos="839">
          <p15:clr>
            <a:srgbClr val="A4A3A4"/>
          </p15:clr>
        </p15:guide>
        <p15:guide id="15" pos="431">
          <p15:clr>
            <a:srgbClr val="A4A3A4"/>
          </p15:clr>
        </p15:guide>
        <p15:guide id="16" pos="3288">
          <p15:clr>
            <a:srgbClr val="A4A3A4"/>
          </p15:clr>
        </p15:guide>
        <p15:guide id="17" pos="3696">
          <p15:clr>
            <a:srgbClr val="A4A3A4"/>
          </p15:clr>
        </p15:guide>
        <p15:guide id="18" pos="4105">
          <p15:clr>
            <a:srgbClr val="A4A3A4"/>
          </p15:clr>
        </p15:guide>
        <p15:guide id="19" pos="4513">
          <p15:clr>
            <a:srgbClr val="A4A3A4"/>
          </p15:clr>
        </p15:guide>
        <p15:guide id="20" pos="4921">
          <p15:clr>
            <a:srgbClr val="A4A3A4"/>
          </p15:clr>
        </p15:guide>
        <p15:guide id="21" pos="5329">
          <p15:clr>
            <a:srgbClr val="A4A3A4"/>
          </p15:clr>
        </p15:guide>
        <p15:guide id="22" pos="1655">
          <p15:clr>
            <a:srgbClr val="A4A3A4"/>
          </p15:clr>
        </p15:guide>
        <p15:guide id="23">
          <p15:clr>
            <a:srgbClr val="A4A3A4"/>
          </p15:clr>
        </p15:guide>
        <p15:guide id="24" orient="horz" pos="410">
          <p15:clr>
            <a:srgbClr val="A4A3A4"/>
          </p15:clr>
        </p15:guide>
        <p15:guide id="25" orient="horz" pos="814">
          <p15:clr>
            <a:srgbClr val="A4A3A4"/>
          </p15:clr>
        </p15:guide>
        <p15:guide id="26" orient="horz" pos="1620">
          <p15:clr>
            <a:srgbClr val="A4A3A4"/>
          </p15:clr>
        </p15:guide>
        <p15:guide id="27" orient="horz" pos="1217">
          <p15:clr>
            <a:srgbClr val="A4A3A4"/>
          </p15:clr>
        </p15:guide>
        <p15:guide id="28" orient="horz" pos="2830">
          <p15:clr>
            <a:srgbClr val="A4A3A4"/>
          </p15:clr>
        </p15:guide>
        <p15:guide id="29" orient="horz" pos="7">
          <p15:clr>
            <a:srgbClr val="A4A3A4"/>
          </p15:clr>
        </p15:guide>
        <p15:guide id="30" orient="horz" pos="2444">
          <p15:clr>
            <a:srgbClr val="A4A3A4"/>
          </p15:clr>
        </p15:guide>
        <p15:guide id="31" orient="horz" pos="2023">
          <p15:clr>
            <a:srgbClr val="A4A3A4"/>
          </p15:clr>
        </p15:guide>
        <p15:guide id="32" pos="2477">
          <p15:clr>
            <a:srgbClr val="A4A3A4"/>
          </p15:clr>
        </p15:guide>
        <p15:guide id="33" pos="2074">
          <p15:clr>
            <a:srgbClr val="A4A3A4"/>
          </p15:clr>
        </p15:guide>
        <p15:guide id="34" pos="1248">
          <p15:clr>
            <a:srgbClr val="A4A3A4"/>
          </p15:clr>
        </p15:guide>
        <p15:guide id="35" pos="436">
          <p15:clr>
            <a:srgbClr val="A4A3A4"/>
          </p15:clr>
        </p15:guide>
        <p15:guide id="36" pos="3283">
          <p15:clr>
            <a:srgbClr val="A4A3A4"/>
          </p15:clr>
        </p15:guide>
        <p15:guide id="37" pos="3686">
          <p15:clr>
            <a:srgbClr val="A4A3A4"/>
          </p15:clr>
        </p15:guide>
        <p15:guide id="38" pos="4493">
          <p15:clr>
            <a:srgbClr val="A4A3A4"/>
          </p15:clr>
        </p15:guide>
        <p15:guide id="39" pos="4915">
          <p15:clr>
            <a:srgbClr val="A4A3A4"/>
          </p15:clr>
        </p15:guide>
        <p15:guide id="40" pos="1670">
          <p15:clr>
            <a:srgbClr val="A4A3A4"/>
          </p15:clr>
        </p15:guide>
        <p15:guide id="41" orient="horz" pos="386">
          <p15:clr>
            <a:srgbClr val="A4A3A4"/>
          </p15:clr>
        </p15:guide>
        <p15:guide id="42" orient="horz" pos="2839">
          <p15:clr>
            <a:srgbClr val="A4A3A4"/>
          </p15:clr>
        </p15:guide>
        <p15:guide id="43" orient="horz" pos="1612">
          <p15:clr>
            <a:srgbClr val="A4A3A4"/>
          </p15:clr>
        </p15:guide>
        <p15:guide id="44" pos="5315">
          <p15:clr>
            <a:srgbClr val="A4A3A4"/>
          </p15:clr>
        </p15:guide>
        <p15:guide id="45" pos="2785">
          <p15:clr>
            <a:srgbClr val="A4A3A4"/>
          </p15:clr>
        </p15:guide>
        <p15:guide id="46" pos="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21"/>
    <a:srgbClr val="101324"/>
    <a:srgbClr val="FF6600"/>
    <a:srgbClr val="E8241C"/>
    <a:srgbClr val="00ACCB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1" autoAdjust="0"/>
    <p:restoredTop sz="86146" autoAdjust="0"/>
  </p:normalViewPr>
  <p:slideViewPr>
    <p:cSldViewPr snapToGrid="0" snapToObjects="1" showGuides="1">
      <p:cViewPr>
        <p:scale>
          <a:sx n="80" d="100"/>
          <a:sy n="80" d="100"/>
        </p:scale>
        <p:origin x="-1368" y="-156"/>
      </p:cViewPr>
      <p:guideLst>
        <p:guide orient="horz" pos="395"/>
        <p:guide orient="horz" pos="804"/>
        <p:guide orient="horz" pos="1613"/>
        <p:guide orient="horz" pos="2432"/>
        <p:guide orient="horz" pos="2028"/>
        <p:guide orient="horz" pos="1212"/>
        <p:guide orient="horz" pos="3239"/>
        <p:guide orient="horz" pos="2842"/>
        <p:guide orient="horz"/>
        <p:guide orient="horz" pos="410"/>
        <p:guide orient="horz" pos="814"/>
        <p:guide orient="horz" pos="1620"/>
        <p:guide orient="horz" pos="1217"/>
        <p:guide orient="horz" pos="2830"/>
        <p:guide orient="horz" pos="7"/>
        <p:guide orient="horz" pos="2444"/>
        <p:guide orient="horz" pos="2023"/>
        <p:guide orient="horz" pos="386"/>
        <p:guide orient="horz" pos="2839"/>
        <p:guide orient="horz" pos="1612"/>
        <p:guide pos="2880"/>
        <p:guide pos="2472"/>
        <p:guide pos="2064"/>
        <p:guide pos="1247"/>
        <p:guide pos="839"/>
        <p:guide pos="431"/>
        <p:guide pos="3288"/>
        <p:guide pos="3696"/>
        <p:guide pos="4105"/>
        <p:guide pos="4513"/>
        <p:guide pos="4921"/>
        <p:guide pos="5329"/>
        <p:guide pos="1655"/>
        <p:guide/>
        <p:guide pos="2477"/>
        <p:guide pos="2074"/>
        <p:guide pos="1248"/>
        <p:guide pos="436"/>
        <p:guide pos="3283"/>
        <p:guide pos="3686"/>
        <p:guide pos="4493"/>
        <p:guide pos="4915"/>
        <p:guide pos="1670"/>
        <p:guide pos="5315"/>
        <p:guide pos="2785"/>
        <p:guide pos="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-1926" y="-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3D374-2B49-334B-B35A-1D4C146A411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3ACE5-7387-5049-9EF8-2FD603941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85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2BDF4-9129-9945-B5FE-3CBB4106A1AA}" type="datetimeFigureOut">
              <a:rPr lang="en-US" smtClean="0"/>
              <a:pPr/>
              <a:t>8/30/2018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FF2CC-4B06-CB47-A2DC-DD9E6CE0C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6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municipal water pumps replaced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 water supply systems fully rehabilitated</a:t>
            </a:r>
            <a:endParaRPr lang="hr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 with replaced water and drainage pipelines</a:t>
            </a:r>
            <a:endParaRPr lang="hr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BA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distributed water treatment products, disinfection equipment/ products</a:t>
            </a:r>
            <a:r>
              <a:rPr lang="hr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 water supply companies,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Hygiene and Epidemiology Service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Health Service</a:t>
            </a:r>
            <a:endParaRPr lang="hr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s-Latn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wash and sanitation interventions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schools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centers</a:t>
            </a:r>
            <a:endParaRPr lang="hr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BA" dirty="0" smtClean="0"/>
              <a:t>CFS u Šidu i Adaševcima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7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FF2CC-4B06-CB47-A2DC-DD9E6CE0C0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ck_Cover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3419" y="650875"/>
            <a:ext cx="7088981" cy="649287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4000" b="1" i="0">
                <a:solidFill>
                  <a:srgbClr val="FF6600"/>
                </a:solidFill>
                <a:latin typeface="Gill Sans"/>
                <a:cs typeface="Gill Sans"/>
              </a:defRPr>
            </a:lvl1pPr>
          </a:lstStyle>
          <a:p>
            <a:r>
              <a:rPr lang="en-US" noProof="0" dirty="0" smtClean="0"/>
              <a:t>Heading here</a:t>
            </a:r>
            <a:endParaRPr lang="en-US" noProof="0" dirty="0"/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73498" y="1931669"/>
            <a:ext cx="7098902" cy="1931155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212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Drag video to placeholder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625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Drag photo to placeholder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998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ack_Layout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627063"/>
            <a:ext cx="7753350" cy="649287"/>
          </a:xfrm>
        </p:spPr>
        <p:txBody>
          <a:bodyPr lIns="0" tIns="0" rIns="0" bIns="0" anchor="t">
            <a:noAutofit/>
          </a:bodyPr>
          <a:lstStyle>
            <a:lvl1pPr algn="l">
              <a:defRPr sz="2800" b="1" i="0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 noProof="0" dirty="0" smtClean="0"/>
              <a:t>Heading here</a:t>
            </a:r>
            <a:endParaRPr lang="en-US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0730" y="1266826"/>
            <a:ext cx="6480115" cy="3249612"/>
          </a:xfrm>
        </p:spPr>
        <p:txBody>
          <a:bodyPr lIns="0" tIns="0" rIns="0" bIns="0">
            <a:noAutofit/>
          </a:bodyPr>
          <a:lstStyle>
            <a:lvl1pPr marL="227013" indent="-227013"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4800">
                <a:latin typeface="Futura LT Bold" panose="02000803040000020003" pitchFamily="2" charset="0"/>
              </a:defRPr>
            </a:lvl2pPr>
            <a:lvl3pPr marL="914400" indent="0">
              <a:buFontTx/>
              <a:buNone/>
              <a:defRPr sz="4800">
                <a:latin typeface="Futura LT Bold" panose="02000803040000020003" pitchFamily="2" charset="0"/>
              </a:defRPr>
            </a:lvl3pPr>
            <a:lvl4pPr marL="1371600" indent="0">
              <a:buFontTx/>
              <a:buNone/>
              <a:defRPr sz="4800">
                <a:latin typeface="Futura LT Bold" panose="02000803040000020003" pitchFamily="2" charset="0"/>
              </a:defRPr>
            </a:lvl4pPr>
            <a:lvl5pPr marL="1828800" indent="0">
              <a:buFontTx/>
              <a:buNone/>
              <a:defRPr sz="4800">
                <a:latin typeface="Futura LT Bold" panose="02000803040000020003" pitchFamily="2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07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ck_Layou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73498" y="1593030"/>
            <a:ext cx="3898502" cy="258215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2000" b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19699" y="1030"/>
            <a:ext cx="3924301" cy="514247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26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492239" y="1931670"/>
            <a:ext cx="1945323" cy="258215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400" b="0">
                <a:solidFill>
                  <a:srgbClr val="666666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85216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619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Drag video to placeholder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193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 smtClean="0"/>
              <a:t>Drag photo to placeholder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29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ack_Layout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627063"/>
            <a:ext cx="7753350" cy="649287"/>
          </a:xfrm>
        </p:spPr>
        <p:txBody>
          <a:bodyPr lIns="0" tIns="0" rIns="0" bIns="0" anchor="t">
            <a:noAutofit/>
          </a:bodyPr>
          <a:lstStyle>
            <a:lvl1pPr algn="l">
              <a:defRPr sz="2800" b="1" i="0">
                <a:solidFill>
                  <a:schemeClr val="accent1"/>
                </a:solidFill>
                <a:latin typeface="Gill Sans"/>
                <a:cs typeface="Gill Sans"/>
              </a:defRPr>
            </a:lvl1pPr>
          </a:lstStyle>
          <a:p>
            <a:r>
              <a:rPr lang="en-US" noProof="0" dirty="0" smtClean="0"/>
              <a:t>Heading here</a:t>
            </a:r>
            <a:endParaRPr lang="en-US" noProof="0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0730" y="1266826"/>
            <a:ext cx="6480115" cy="3249612"/>
          </a:xfrm>
        </p:spPr>
        <p:txBody>
          <a:bodyPr lIns="0" tIns="0" rIns="0" bIns="0">
            <a:noAutofit/>
          </a:bodyPr>
          <a:lstStyle>
            <a:lvl1pPr marL="227013" indent="-227013">
              <a:spcBef>
                <a:spcPts val="0"/>
              </a:spcBef>
              <a:buFont typeface="Wingdings" panose="05000000000000000000" pitchFamily="2" charset="2"/>
              <a:buChar char="§"/>
              <a:defRPr sz="2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 sz="4800">
                <a:latin typeface="Futura LT Bold" panose="02000803040000020003" pitchFamily="2" charset="0"/>
              </a:defRPr>
            </a:lvl2pPr>
            <a:lvl3pPr marL="914400" indent="0">
              <a:buFontTx/>
              <a:buNone/>
              <a:defRPr sz="4800">
                <a:latin typeface="Futura LT Bold" panose="02000803040000020003" pitchFamily="2" charset="0"/>
              </a:defRPr>
            </a:lvl3pPr>
            <a:lvl4pPr marL="1371600" indent="0">
              <a:buFontTx/>
              <a:buNone/>
              <a:defRPr sz="4800">
                <a:latin typeface="Futura LT Bold" panose="02000803040000020003" pitchFamily="2" charset="0"/>
              </a:defRPr>
            </a:lvl4pPr>
            <a:lvl5pPr marL="1828800" indent="0">
              <a:buFontTx/>
              <a:buNone/>
              <a:defRPr sz="4800">
                <a:latin typeface="Futura LT Bold" panose="02000803040000020003" pitchFamily="2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517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ack_Cover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3419" y="650875"/>
            <a:ext cx="7088981" cy="649287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90000"/>
              </a:lnSpc>
              <a:defRPr sz="4000" b="1" i="0">
                <a:solidFill>
                  <a:srgbClr val="FF6600"/>
                </a:solidFill>
                <a:latin typeface="Gill Sans"/>
                <a:cs typeface="Gill Sans"/>
              </a:defRPr>
            </a:lvl1pPr>
          </a:lstStyle>
          <a:p>
            <a:r>
              <a:rPr lang="en-US" noProof="0" dirty="0" smtClean="0"/>
              <a:t>Heading here</a:t>
            </a:r>
            <a:endParaRPr lang="en-US" noProof="0" dirty="0"/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73498" y="1931669"/>
            <a:ext cx="7098902" cy="1931155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95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ack_Layou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73498" y="1593030"/>
            <a:ext cx="3898502" cy="258215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2000" b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19699" y="1030"/>
            <a:ext cx="3924301" cy="514247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9792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Jack_Layou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492239" y="1931670"/>
            <a:ext cx="1945323" cy="2582150"/>
          </a:xfr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300"/>
              </a:spcBef>
              <a:buFontTx/>
              <a:buNone/>
              <a:defRPr sz="1400" b="0">
                <a:solidFill>
                  <a:srgbClr val="666666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5852160" cy="5143500"/>
          </a:xfrm>
          <a:solidFill>
            <a:schemeClr val="accent1">
              <a:lumMod val="40000"/>
              <a:lumOff val="60000"/>
            </a:schemeClr>
          </a:solidFill>
          <a:ln w="57150">
            <a:noFill/>
          </a:ln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737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38" y="357510"/>
            <a:ext cx="778192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Click to edit Master title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338" y="1200151"/>
            <a:ext cx="778192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62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12" r:id="rId7"/>
    <p:sldLayoutId id="2147483711" r:id="rId8"/>
    <p:sldLayoutId id="2147483759" r:id="rId9"/>
    <p:sldLayoutId id="2147483764" r:id="rId10"/>
    <p:sldLayoutId id="2147483765" r:id="rId11"/>
    <p:sldLayoutId id="214748367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i="0" kern="1200">
          <a:solidFill>
            <a:schemeClr val="accent1"/>
          </a:solidFill>
          <a:latin typeface="Gill Sans"/>
          <a:ea typeface="+mj-ea"/>
          <a:cs typeface="Gill San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473200" ty="-6350" sx="100000" sy="10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nual Input 23"/>
          <p:cNvSpPr/>
          <p:nvPr/>
        </p:nvSpPr>
        <p:spPr>
          <a:xfrm rot="16200000">
            <a:off x="3771164" y="-232936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nual Input 23"/>
          <p:cNvSpPr/>
          <p:nvPr/>
        </p:nvSpPr>
        <p:spPr>
          <a:xfrm rot="16200000">
            <a:off x="3767568" y="-232939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243655"/>
            <a:ext cx="1803400" cy="373370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264951"/>
            <a:ext cx="549101" cy="627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745" y="243655"/>
            <a:ext cx="3329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hr-HR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Херцеговин</a:t>
            </a:r>
            <a:r>
              <a:rPr lang="hr-BA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 smtClean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9932" y="4815298"/>
            <a:ext cx="579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37021"/>
                </a:solidFill>
              </a:rPr>
              <a:t>SIGURNE ŠKOLE U BIH </a:t>
            </a:r>
            <a:r>
              <a:rPr lang="en-US" sz="1400" dirty="0" smtClean="0"/>
              <a:t> </a:t>
            </a:r>
            <a:r>
              <a:rPr lang="en-US" sz="1400" dirty="0"/>
              <a:t>ŠKOLE SKROJENE ZA SIGURNO DJETINJSTVO</a:t>
            </a:r>
          </a:p>
          <a:p>
            <a:endParaRPr lang="en-US" sz="14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660710" y="1579756"/>
            <a:ext cx="4248340" cy="115586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+mj-lt"/>
                <a:cs typeface="Gill Sans MT"/>
              </a:rPr>
              <a:t>Djelovanje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Gill Sans MT"/>
              </a:rPr>
              <a:t> World Vision-a u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Gill Sans MT"/>
              </a:rPr>
              <a:t>oblasti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Gill Sans M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Gill Sans MT"/>
              </a:rPr>
              <a:t>smanjenja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Gill Sans M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Gill Sans MT"/>
              </a:rPr>
              <a:t>rizika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Gill Sans MT"/>
              </a:rPr>
              <a:t> od </a:t>
            </a:r>
            <a:r>
              <a:rPr lang="en-US" sz="2800" b="1" dirty="0" err="1" smtClean="0">
                <a:solidFill>
                  <a:schemeClr val="tx1"/>
                </a:solidFill>
                <a:latin typeface="+mj-lt"/>
                <a:cs typeface="Gill Sans MT"/>
              </a:rPr>
              <a:t>katastrofa</a:t>
            </a:r>
            <a:endParaRPr lang="en-US" sz="3200" b="1" dirty="0">
              <a:solidFill>
                <a:schemeClr val="tx1"/>
              </a:solidFill>
              <a:latin typeface="+mj-lt"/>
              <a:cs typeface="Gill Sans MT Pro Light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404513" y="4086527"/>
            <a:ext cx="2961564" cy="23124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BA" sz="1600" b="1" dirty="0" smtClean="0">
                <a:solidFill>
                  <a:schemeClr val="tx1"/>
                </a:solidFill>
                <a:latin typeface="+mj-lt"/>
                <a:cs typeface="Gill Sans MT"/>
              </a:rPr>
              <a:t>Sarajevo, 30 August 2018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  <a:cs typeface="Gill Sans MT Pro Light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304098" y="3391497"/>
            <a:ext cx="2961564" cy="23124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BA" sz="1600" b="1" dirty="0" smtClean="0">
                <a:solidFill>
                  <a:schemeClr val="tx1"/>
                </a:solidFill>
                <a:latin typeface="+mj-lt"/>
                <a:cs typeface="Gill Sans MT"/>
              </a:rPr>
              <a:t>Almir Zulic, WV BiH</a:t>
            </a:r>
          </a:p>
          <a:p>
            <a:pPr algn="ctr"/>
            <a:endParaRPr lang="en-US" sz="1600" b="1" dirty="0">
              <a:solidFill>
                <a:schemeClr val="tx1"/>
              </a:solidFill>
              <a:latin typeface="+mj-lt"/>
              <a:cs typeface="Gill Sans M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82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OBOJ: Počeo turnir u sjedećoj odbojci (FOTO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474"/>
          <a:stretch/>
        </p:blipFill>
        <p:spPr bwMode="auto">
          <a:xfrm>
            <a:off x="4435302" y="8312"/>
            <a:ext cx="470869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363089" y="-366944"/>
            <a:ext cx="5148251" cy="58821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908364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6439" y="302025"/>
            <a:ext cx="4421097" cy="1059195"/>
          </a:xfrm>
        </p:spPr>
        <p:txBody>
          <a:bodyPr/>
          <a:lstStyle/>
          <a:p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Preventivno djelovanje na smanjenju rizika od katastrofa u periodu 2015-2018 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552" y="1472709"/>
            <a:ext cx="4925709" cy="358617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Organiziran niz skupova za zagovaranje Bosne i Hercegovine bez mina do 2025.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Podržano 200 žrtava mina u socio-ekonomskoj integraciji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Aktivnosti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 periodu 2015-2018 podržane su 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od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Aktion 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Deutschland Hilft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 WV Njemačka u iznosu od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1,5 million USD,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Delegacije 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EU u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BiH u iznosu od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800.000 USD i UNICEF-a u iznosu od 40.000 USD</a:t>
            </a:r>
            <a:endParaRPr lang="hr-BA" sz="24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UKUPNO ZA DRR AKTIVNOSTI U PERIODU 2014 – 2018 IZDVOJENO PREKO 7.000.000 USD</a:t>
            </a:r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en-US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653163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863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21915" r="43266" b="22403"/>
          <a:stretch/>
        </p:blipFill>
        <p:spPr bwMode="auto">
          <a:xfrm>
            <a:off x="4037611" y="0"/>
            <a:ext cx="5106389" cy="51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671846" y="-675703"/>
            <a:ext cx="5148251" cy="64996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9" y="1"/>
            <a:ext cx="5424917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6439" y="668769"/>
            <a:ext cx="4421097" cy="400494"/>
          </a:xfrm>
        </p:spPr>
        <p:txBody>
          <a:bodyPr/>
          <a:lstStyle/>
          <a:p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Partnerstvo je ključ uspjeha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49" y="1405205"/>
            <a:ext cx="5938316" cy="372505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hr-BA" sz="2400" b="1" dirty="0" smtClean="0">
                <a:solidFill>
                  <a:schemeClr val="accent6"/>
                </a:solidFill>
                <a:ea typeface="Gill Sans MT Pro Light" charset="0"/>
                <a:cs typeface="Gill Sans MT Pro Light" charset="0"/>
              </a:rPr>
              <a:t>Ključni </a:t>
            </a:r>
            <a:r>
              <a:rPr lang="hr-BA" sz="2400" b="1" dirty="0" smtClean="0">
                <a:solidFill>
                  <a:schemeClr val="accent6"/>
                </a:solidFill>
                <a:ea typeface="Gill Sans MT Pro Light" charset="0"/>
                <a:cs typeface="Gill Sans MT Pro Light" charset="0"/>
              </a:rPr>
              <a:t>partneri u implementaciji:</a:t>
            </a:r>
            <a:endParaRPr lang="hr-BA" sz="2400" b="1" dirty="0">
              <a:solidFill>
                <a:schemeClr val="accent6"/>
              </a:solidFill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Ministarstvo </a:t>
            </a: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sigurnosti/bezbjednosti </a:t>
            </a: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BiH (MoU)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Republička uprava CZ RS (MoU)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BA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Federalno Ministarstvo obrazovanja i nauke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Ministarstvo prosvjete i kulture RS</a:t>
            </a:r>
            <a:endParaRPr lang="hr-BA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Kantonalna/županijska ministarstva obrazovanja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Pedagoški zavodi (MoU)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Općinske/Opštinske </a:t>
            </a: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CZ (MoU)</a:t>
            </a:r>
            <a:endParaRPr lang="hr-BA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Škole (MoU</a:t>
            </a: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BA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ill Sans MT Pro Light" charset="0"/>
                <a:cs typeface="Gill Sans MT Pro Light" charset="0"/>
              </a:rPr>
              <a:t>Save the Children, UNICEF, SOS Dječija sela, Crveni Krst,  i dr.</a:t>
            </a:r>
            <a:endParaRPr lang="en-US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en-US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3121255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29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234950" sx="80000" sy="8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nual Input 23"/>
          <p:cNvSpPr/>
          <p:nvPr/>
        </p:nvSpPr>
        <p:spPr>
          <a:xfrm rot="16200000">
            <a:off x="3874112" y="-228181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nual Input 23"/>
          <p:cNvSpPr/>
          <p:nvPr/>
        </p:nvSpPr>
        <p:spPr>
          <a:xfrm rot="16200000">
            <a:off x="3874111" y="-232939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65196" y="930424"/>
            <a:ext cx="2918416" cy="1112132"/>
          </a:xfrm>
        </p:spPr>
        <p:txBody>
          <a:bodyPr anchor="t"/>
          <a:lstStyle/>
          <a:p>
            <a:pPr algn="ctr"/>
            <a:r>
              <a:rPr lang="hr-BA" b="1" dirty="0" smtClean="0">
                <a:solidFill>
                  <a:schemeClr val="tx1"/>
                </a:solidFill>
                <a:latin typeface="+mj-lt"/>
                <a:cs typeface="Gill Sans MT"/>
              </a:rPr>
              <a:t>Ulaganje u sigurnost djece je investicija a ne trošak....</a:t>
            </a:r>
            <a:endParaRPr lang="en-US" b="1" dirty="0">
              <a:solidFill>
                <a:schemeClr val="tx1"/>
              </a:solidFill>
              <a:latin typeface="+mj-lt"/>
              <a:cs typeface="Gill Sans MT Pr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243655"/>
            <a:ext cx="1803400" cy="373370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986391" y="4809159"/>
            <a:ext cx="607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37021"/>
                </a:solidFill>
              </a:rPr>
              <a:t>SIGURNE ŠKOLE U BIH </a:t>
            </a:r>
            <a:r>
              <a:rPr lang="en-US" sz="1400" dirty="0"/>
              <a:t> ŠKOLE SKROJENE ZA SIGURNO DJETINJSTVO</a:t>
            </a:r>
          </a:p>
          <a:p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6" y="151106"/>
            <a:ext cx="488873" cy="558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2336" y="61008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5824404" y="2574125"/>
            <a:ext cx="2918416" cy="82538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BA" sz="4400" b="1" dirty="0" smtClean="0">
                <a:solidFill>
                  <a:schemeClr val="tx1"/>
                </a:solidFill>
                <a:latin typeface="+mj-lt"/>
                <a:cs typeface="Gill Sans MT"/>
              </a:rPr>
              <a:t>HVALA NA PAŽNJI</a:t>
            </a:r>
            <a:endParaRPr lang="en-US" sz="4400" b="1" dirty="0">
              <a:solidFill>
                <a:schemeClr val="tx1"/>
              </a:solidFill>
              <a:latin typeface="+mj-lt"/>
              <a:cs typeface="Gill Sans M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23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43" y="586"/>
            <a:ext cx="5099685" cy="5143500"/>
          </a:xfrm>
          <a:prstGeom prst="rect">
            <a:avLst/>
          </a:prstGeom>
        </p:spPr>
      </p:pic>
      <p:sp>
        <p:nvSpPr>
          <p:cNvPr id="6" name="Manual Input 23"/>
          <p:cNvSpPr/>
          <p:nvPr/>
        </p:nvSpPr>
        <p:spPr>
          <a:xfrm rot="16200000" flipH="1" flipV="1">
            <a:off x="224326" y="-197678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681687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32485" y="702519"/>
            <a:ext cx="3867278" cy="511408"/>
          </a:xfrm>
        </p:spPr>
        <p:txBody>
          <a:bodyPr/>
          <a:lstStyle/>
          <a:p>
            <a:r>
              <a:rPr lang="hr-BA" sz="32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World Vision u BiH</a:t>
            </a:r>
            <a:endParaRPr lang="en-US" sz="32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165" y="3387704"/>
            <a:ext cx="4478867" cy="36834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hr-BA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WV prisutan u BiH od 1994 godine</a:t>
            </a:r>
            <a:endParaRPr lang="en-US" sz="20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841" y="1792828"/>
            <a:ext cx="4469991" cy="119802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sz="28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World </a:t>
            </a:r>
            <a:r>
              <a:rPr lang="vi-VN" sz="28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Vision je međunarodna kršćanska organizacija </a:t>
            </a:r>
            <a:r>
              <a:rPr lang="vi-VN" sz="28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posvećena </a:t>
            </a:r>
            <a:r>
              <a:rPr lang="vi-VN" sz="28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radu s djecom, njihovim porodicama i zajednicama kako bi se prevazišlo siromaštvo i </a:t>
            </a:r>
            <a:r>
              <a:rPr lang="vi-VN" sz="28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nepravda</a:t>
            </a:r>
            <a:r>
              <a:rPr lang="hr-BA" sz="28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endParaRPr lang="en-US" sz="28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19" y="4555065"/>
            <a:ext cx="1775811" cy="367179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" y="4515311"/>
            <a:ext cx="488873" cy="5584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458" y="4425213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7751" y="-20656"/>
            <a:ext cx="6079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23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0" r="-6250"/>
          <a:stretch/>
        </p:blipFill>
        <p:spPr>
          <a:xfrm>
            <a:off x="1875322" y="-4757"/>
            <a:ext cx="7715250" cy="5143500"/>
          </a:xfrm>
          <a:prstGeom prst="rect">
            <a:avLst/>
          </a:prstGeom>
        </p:spPr>
      </p:pic>
      <p:sp>
        <p:nvSpPr>
          <p:cNvPr id="6" name="Manual Input 23"/>
          <p:cNvSpPr/>
          <p:nvPr/>
        </p:nvSpPr>
        <p:spPr>
          <a:xfrm rot="16200000" flipH="1" flipV="1">
            <a:off x="228181" y="-232937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28574"/>
            <a:ext cx="4681687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5603" y="1583391"/>
            <a:ext cx="4159248" cy="79547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hr-BA" sz="2100" b="1" dirty="0" smtClean="0">
                <a:solidFill>
                  <a:schemeClr val="accent6"/>
                </a:solidFill>
                <a:latin typeface="+mj-lt"/>
              </a:rPr>
              <a:t>Strateški cilj WV u BiH</a:t>
            </a:r>
            <a:r>
              <a:rPr lang="en-US" sz="2100" b="1" dirty="0" smtClean="0">
                <a:solidFill>
                  <a:schemeClr val="accent6"/>
                </a:solidFill>
                <a:latin typeface="+mj-lt"/>
              </a:rPr>
              <a:t>.</a:t>
            </a: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Otporne i osnažene porodice i zajednice.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603" y="2566993"/>
            <a:ext cx="4694548" cy="158590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hr-BA" sz="2000" b="1" dirty="0" smtClean="0">
                <a:solidFill>
                  <a:schemeClr val="accent6"/>
                </a:solidFill>
                <a:latin typeface="+mj-lt"/>
              </a:rPr>
              <a:t>Cilj nastojimo postići kroz:</a:t>
            </a:r>
            <a:endParaRPr lang="en-US" sz="2000" b="1" dirty="0" smtClean="0">
              <a:solidFill>
                <a:schemeClr val="accent6"/>
              </a:solidFill>
              <a:latin typeface="+mj-lt"/>
            </a:endParaRPr>
          </a:p>
          <a:p>
            <a:r>
              <a:rPr lang="hr-BA" sz="20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Rad sa lokalnim zajednicama i partnerima na jačanju kapaciteta zajednica i porodica da efikasno preveniraju, odnosno na katastrofe, primjene mjere smanjenja rizika od katastrofa i saniraju štete na način da se smanje rizici od katastrofa primjena principa „izgradnja na bolje”</a:t>
            </a:r>
            <a:r>
              <a:rPr lang="hr-BA" sz="2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endParaRPr lang="en-US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6" y="4508433"/>
            <a:ext cx="1949475" cy="403087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473246" y="-43507"/>
            <a:ext cx="7185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332485" y="702519"/>
            <a:ext cx="3867278" cy="51140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BA" sz="3200" b="1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World Vision u BiH</a:t>
            </a:r>
            <a:endParaRPr lang="en-US" sz="32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" y="4515311"/>
            <a:ext cx="488873" cy="5584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458" y="4425213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lmirz\Documents\02 Resiliance\03 Medjunarodni dan DRR_13 oktobar 2016\DSC_0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0"/>
            <a:ext cx="5162550" cy="51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481472" y="-490081"/>
            <a:ext cx="5148251" cy="61189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5118780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8410" y="317267"/>
            <a:ext cx="4289422" cy="1059195"/>
          </a:xfrm>
        </p:spPr>
        <p:txBody>
          <a:bodyPr/>
          <a:lstStyle/>
          <a:p>
            <a:r>
              <a:rPr lang="hr-BA" sz="28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Odgovor na katastrofalne poplave u BiH 2014</a:t>
            </a:r>
            <a:endParaRPr lang="en-US" sz="28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855419" y="-15926"/>
            <a:ext cx="5611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68403" y="1526980"/>
            <a:ext cx="4946522" cy="24338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Pružena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pomoć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vrijedna </a:t>
            </a:r>
            <a:r>
              <a:rPr lang="hr-BA" sz="2400" b="1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2,438,642 USD </a:t>
            </a:r>
            <a:r>
              <a:rPr lang="en-US" sz="2400" baseline="30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za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387</a:t>
            </a:r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en-US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545</a:t>
            </a:r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osoba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uključujući </a:t>
            </a:r>
            <a:r>
              <a:rPr lang="en-US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140</a:t>
            </a:r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en-US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049 </a:t>
            </a:r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djece</a:t>
            </a: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uspostavljeno 19 Kutaka za djecu za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2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557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djece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(1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354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djevojčica i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203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dječaka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)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rekonstruisano 10 škola uništenih u poplavama,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izgrađeno igralište za djecu sa teškoćama u razvoju.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Obnovljena infrastruktura u 6 lokalnih zajednica, itd.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Podršku obezbjedili: ADH, EU (ECHO), DFID, UNICEF, UNDP</a:t>
            </a:r>
            <a:r>
              <a:rPr lang="hr-BA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WV Australia, WV Austria, WV Germany, WV UK, WV Ireland, WV Hong Kong, WV Switzerland, WV Korea and WV Taiwan, </a:t>
            </a:r>
            <a:r>
              <a:rPr lang="hr-BA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WV </a:t>
            </a:r>
            <a:r>
              <a:rPr lang="hr-BA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US and WV </a:t>
            </a:r>
            <a:r>
              <a:rPr lang="hr-BA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Canada.</a:t>
            </a:r>
            <a:endParaRPr lang="en-US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lmirz\Documents\02 Resiliance\03 Medjunarodni dan DRR_13 oktobar 2016\kriza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7"/>
          <a:stretch/>
        </p:blipFill>
        <p:spPr bwMode="auto">
          <a:xfrm>
            <a:off x="2921330" y="-4756"/>
            <a:ext cx="6222670" cy="51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224328" y="-232936"/>
            <a:ext cx="5148251" cy="56046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681687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1868" y="523220"/>
            <a:ext cx="4050240" cy="797158"/>
          </a:xfrm>
        </p:spPr>
        <p:txBody>
          <a:bodyPr/>
          <a:lstStyle/>
          <a:p>
            <a:r>
              <a:rPr lang="hr-BA" sz="2800" b="1" dirty="0">
                <a:solidFill>
                  <a:schemeClr val="tx1"/>
                </a:solidFill>
                <a:latin typeface="Gill Sans MT Pro Light"/>
                <a:cs typeface="Gill Sans MT Pro Light"/>
              </a:rPr>
              <a:t>Odgovor na izbjegličku </a:t>
            </a:r>
            <a:r>
              <a:rPr lang="hr-BA" sz="28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krizu u Srbiji 2015</a:t>
            </a:r>
            <a:endParaRPr lang="en-US" sz="28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481595" y="0"/>
            <a:ext cx="6576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7554" y="1498405"/>
            <a:ext cx="4921013" cy="320246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Pružena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pomoć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u vrijednosti od </a:t>
            </a:r>
            <a:r>
              <a:rPr lang="hr-BA" sz="2400" b="1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3,283.533 USD</a:t>
            </a:r>
            <a:r>
              <a:rPr lang="hr-BA" sz="24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</a:p>
          <a:p>
            <a:r>
              <a:rPr lang="en-US" sz="2400" baseline="30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za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154,117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izbjeglica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hrani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neprehrambenim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proizvodima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zaštiti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psihosocijalnoj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podršci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Kroz rad Sigurnih kutaka za djecu/mlade i sigurnih kutaka za majku i dijete podržano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44,885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djece i roditelja/staratelja, 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Podršku obezbjedili: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Aktion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Deutschland </a:t>
            </a:r>
            <a:r>
              <a:rPr lang="en-US" sz="2400" baseline="30000" dirty="0" err="1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Hilft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(ADH)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</a:t>
            </a:r>
            <a:r>
              <a:rPr lang="en-US" sz="2400" baseline="30000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EOMatterdaad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, Irish Aid,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United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Nations 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Children’s Fund, ECHO and DFID/Start Network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endParaRPr lang="en-US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6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mirz\Documents\02 Resiliance\14 Refugee response BiH 2018\04 CFS Salakovac\03 slike\Salakovac 25.6.2018\DSC_1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7"/>
          <a:stretch/>
        </p:blipFill>
        <p:spPr bwMode="auto">
          <a:xfrm>
            <a:off x="2876659" y="0"/>
            <a:ext cx="62673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363089" y="-366944"/>
            <a:ext cx="5148251" cy="58821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908364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8410" y="317267"/>
            <a:ext cx="3867278" cy="1059195"/>
          </a:xfrm>
        </p:spPr>
        <p:txBody>
          <a:bodyPr/>
          <a:lstStyle/>
          <a:p>
            <a:r>
              <a:rPr lang="hr-BA" sz="2400" b="1" dirty="0">
                <a:solidFill>
                  <a:schemeClr val="tx1"/>
                </a:solidFill>
                <a:latin typeface="Gill Sans MT Pro Light"/>
                <a:cs typeface="Gill Sans MT Pro Light"/>
              </a:rPr>
              <a:t>Odgovor na </a:t>
            </a:r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povećani priliv izbjeglica i migranata u BiH 2018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553" y="1472709"/>
            <a:ext cx="5091963" cy="32281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hr-BA" sz="2100" b="1" dirty="0" smtClean="0">
                <a:solidFill>
                  <a:schemeClr val="accent6"/>
                </a:solidFill>
                <a:latin typeface="+mj-lt"/>
              </a:rPr>
              <a:t>U saradnji sa UNICEF-om uspostavljen </a:t>
            </a:r>
            <a:r>
              <a:rPr lang="hr-BA" sz="2100" b="1" dirty="0" smtClean="0">
                <a:solidFill>
                  <a:schemeClr val="accent6"/>
                </a:solidFill>
                <a:latin typeface="+mj-lt"/>
              </a:rPr>
              <a:t>Kutak </a:t>
            </a:r>
            <a:r>
              <a:rPr lang="hr-BA" sz="2100" b="1" dirty="0" smtClean="0">
                <a:solidFill>
                  <a:schemeClr val="accent6"/>
                </a:solidFill>
                <a:latin typeface="+mj-lt"/>
              </a:rPr>
              <a:t>za djecu (CFS) i majke sa bebama (MBU) u RCC Salakovac</a:t>
            </a:r>
            <a:r>
              <a:rPr lang="en-US" sz="2100" b="1" dirty="0" smtClean="0">
                <a:solidFill>
                  <a:schemeClr val="accent6"/>
                </a:solidFill>
                <a:latin typeface="+mj-lt"/>
              </a:rPr>
              <a:t>.</a:t>
            </a: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Preko 40 djece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migranata/izbjeglica uzrasta 0-12 godina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 preko 10 majki sa djecom uzrasta od 0-3 godine posjeti CFS/MBU na dnevnoj bazi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Obezbjeđeni ne prehrambeni proizvodi za preko 1.500 migranata/izbjeglica, uključujući porodice sa djecom</a:t>
            </a:r>
            <a:endParaRPr lang="en-US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641288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" y="4515311"/>
            <a:ext cx="488873" cy="5584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458" y="4425213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3" y="1"/>
            <a:ext cx="7715247" cy="5143498"/>
          </a:xfrm>
          <a:prstGeom prst="rect">
            <a:avLst/>
          </a:prstGeom>
        </p:spPr>
      </p:pic>
      <p:sp>
        <p:nvSpPr>
          <p:cNvPr id="6" name="Manual Input 23"/>
          <p:cNvSpPr/>
          <p:nvPr/>
        </p:nvSpPr>
        <p:spPr>
          <a:xfrm rot="16200000" flipH="1" flipV="1">
            <a:off x="363089" y="-366944"/>
            <a:ext cx="5148251" cy="58821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908364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6439" y="302025"/>
            <a:ext cx="4421097" cy="1059195"/>
          </a:xfrm>
        </p:spPr>
        <p:txBody>
          <a:bodyPr/>
          <a:lstStyle/>
          <a:p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Preventivno djelovanje na smanjenju rizika od katastrofa u periodu 2015-2018 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553" y="1472709"/>
            <a:ext cx="5091963" cy="32281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4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općina/opština u BiH izradilo Procjenu rizika i planove zaštite i spašavanja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4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općinskih/opštinskih subjekata zaštite i spašavanja opremljeni za efikasniji odgovor na katastrofe </a:t>
            </a: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Izrađeno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7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školskih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procjena ugroženosti i planova evakuacije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	</a:t>
            </a:r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7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škola implementiralo strukturne i nestrukturne mjere za smanjenje rizika od katastrofa 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667284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" y="4515311"/>
            <a:ext cx="488873" cy="5584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458" y="4425213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1" r="6707" b="-396"/>
          <a:stretch/>
        </p:blipFill>
        <p:spPr>
          <a:xfrm>
            <a:off x="3990109" y="-15626"/>
            <a:ext cx="5153891" cy="5163878"/>
          </a:xfrm>
          <a:prstGeom prst="rect">
            <a:avLst/>
          </a:prstGeom>
        </p:spPr>
      </p:pic>
      <p:sp>
        <p:nvSpPr>
          <p:cNvPr id="6" name="Manual Input 23"/>
          <p:cNvSpPr/>
          <p:nvPr/>
        </p:nvSpPr>
        <p:spPr>
          <a:xfrm rot="16200000" flipH="1" flipV="1">
            <a:off x="363089" y="-366944"/>
            <a:ext cx="5148251" cy="58821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908364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6439" y="302025"/>
            <a:ext cx="4421097" cy="1059195"/>
          </a:xfrm>
        </p:spPr>
        <p:txBody>
          <a:bodyPr/>
          <a:lstStyle/>
          <a:p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Preventivno djelovanje na smanjenju rizika od katastrofa u periodu 2015-2018 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554" y="1472709"/>
            <a:ext cx="4806956" cy="322815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253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nastavnika i preko 3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000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djece educirano na temu smanjenja rizika od katastrofa</a:t>
            </a:r>
          </a:p>
          <a:p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Preko 2000 učenika učestvovalo u školskim</a:t>
            </a:r>
            <a:r>
              <a:rPr lang="hr-BA" sz="24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vježbama postupanja u slučaju opasnosti</a:t>
            </a:r>
            <a:endParaRPr lang="en-US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725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škola izvršilo samoprocjenu kapaciteta za smanjenje rizika od katastrofa (na bazi dobijenih rezultata izrađena Analiza)</a:t>
            </a:r>
            <a:r>
              <a:rPr lang="en-US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 </a:t>
            </a:r>
            <a:endParaRPr lang="hr-BA" sz="2400" baseline="30000" dirty="0" smtClean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en-US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653163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" y="4515311"/>
            <a:ext cx="488873" cy="5584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458" y="4425213"/>
            <a:ext cx="3383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BA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Ministarstvo sigurnosti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Министарство </a:t>
            </a:r>
            <a:r>
              <a:rPr lang="sr-Cyrl-C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безбједност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r-H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Херцеговин</a:t>
            </a:r>
            <a:r>
              <a:rPr lang="hr-BA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Security of Bosnia and Herzegovina</a:t>
            </a:r>
            <a:r>
              <a:rPr lang="hr-HR" sz="1050" dirty="0">
                <a:solidFill>
                  <a:schemeClr val="bg1"/>
                </a:solidFill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t="21915" r="45124" b="22890"/>
          <a:stretch/>
        </p:blipFill>
        <p:spPr bwMode="auto">
          <a:xfrm>
            <a:off x="4390124" y="4752"/>
            <a:ext cx="47538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nual Input 23"/>
          <p:cNvSpPr/>
          <p:nvPr/>
        </p:nvSpPr>
        <p:spPr>
          <a:xfrm rot="16200000" flipH="1" flipV="1">
            <a:off x="363089" y="-366944"/>
            <a:ext cx="5148251" cy="588214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 w 10000"/>
              <a:gd name="connsiteY3" fmla="*/ 8558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8743 h 10000"/>
              <a:gd name="connsiteX4" fmla="*/ 0 w 10000"/>
              <a:gd name="connsiteY4" fmla="*/ 2000 h 10000"/>
              <a:gd name="connsiteX0" fmla="*/ 0 w 10000"/>
              <a:gd name="connsiteY0" fmla="*/ 2000 h 8743"/>
              <a:gd name="connsiteX1" fmla="*/ 10000 w 10000"/>
              <a:gd name="connsiteY1" fmla="*/ 0 h 8743"/>
              <a:gd name="connsiteX2" fmla="*/ 9984 w 10000"/>
              <a:gd name="connsiteY2" fmla="*/ 7698 h 8743"/>
              <a:gd name="connsiteX3" fmla="*/ 0 w 10000"/>
              <a:gd name="connsiteY3" fmla="*/ 8743 h 8743"/>
              <a:gd name="connsiteX4" fmla="*/ 0 w 10000"/>
              <a:gd name="connsiteY4" fmla="*/ 2000 h 8743"/>
              <a:gd name="connsiteX0" fmla="*/ 0 w 10001"/>
              <a:gd name="connsiteY0" fmla="*/ 2288 h 10015"/>
              <a:gd name="connsiteX1" fmla="*/ 10000 w 10001"/>
              <a:gd name="connsiteY1" fmla="*/ 0 h 10015"/>
              <a:gd name="connsiteX2" fmla="*/ 10000 w 10001"/>
              <a:gd name="connsiteY2" fmla="*/ 10015 h 10015"/>
              <a:gd name="connsiteX3" fmla="*/ 0 w 10001"/>
              <a:gd name="connsiteY3" fmla="*/ 10000 h 10015"/>
              <a:gd name="connsiteX4" fmla="*/ 0 w 10001"/>
              <a:gd name="connsiteY4" fmla="*/ 2288 h 1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15">
                <a:moveTo>
                  <a:pt x="0" y="2288"/>
                </a:moveTo>
                <a:lnTo>
                  <a:pt x="10000" y="0"/>
                </a:lnTo>
                <a:cubicBezTo>
                  <a:pt x="9995" y="2935"/>
                  <a:pt x="10005" y="7080"/>
                  <a:pt x="10000" y="10015"/>
                </a:cubicBezTo>
                <a:lnTo>
                  <a:pt x="0" y="10000"/>
                </a:lnTo>
                <a:lnTo>
                  <a:pt x="0" y="22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855" y="1"/>
            <a:ext cx="4908364" cy="1405036"/>
          </a:xfrm>
          <a:custGeom>
            <a:avLst/>
            <a:gdLst>
              <a:gd name="connsiteX0" fmla="*/ 0 w 4703075"/>
              <a:gd name="connsiteY0" fmla="*/ 0 h 1405559"/>
              <a:gd name="connsiteX1" fmla="*/ 4703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703075"/>
              <a:gd name="connsiteY0" fmla="*/ 4233 h 1409792"/>
              <a:gd name="connsiteX1" fmla="*/ 3970709 w 4703075"/>
              <a:gd name="connsiteY1" fmla="*/ 0 h 1409792"/>
              <a:gd name="connsiteX2" fmla="*/ 4703075 w 4703075"/>
              <a:gd name="connsiteY2" fmla="*/ 1409792 h 1409792"/>
              <a:gd name="connsiteX3" fmla="*/ 0 w 4703075"/>
              <a:gd name="connsiteY3" fmla="*/ 1409792 h 1409792"/>
              <a:gd name="connsiteX4" fmla="*/ 0 w 4703075"/>
              <a:gd name="connsiteY4" fmla="*/ 4233 h 1409792"/>
              <a:gd name="connsiteX0" fmla="*/ 0 w 4703075"/>
              <a:gd name="connsiteY0" fmla="*/ 0 h 1405559"/>
              <a:gd name="connsiteX1" fmla="*/ 4322075 w 4703075"/>
              <a:gd name="connsiteY1" fmla="*/ 0 h 1405559"/>
              <a:gd name="connsiteX2" fmla="*/ 4703075 w 4703075"/>
              <a:gd name="connsiteY2" fmla="*/ 1405559 h 1405559"/>
              <a:gd name="connsiteX3" fmla="*/ 0 w 4703075"/>
              <a:gd name="connsiteY3" fmla="*/ 1405559 h 1405559"/>
              <a:gd name="connsiteX4" fmla="*/ 0 w 4703075"/>
              <a:gd name="connsiteY4" fmla="*/ 0 h 1405559"/>
              <a:gd name="connsiteX0" fmla="*/ 0 w 4673442"/>
              <a:gd name="connsiteY0" fmla="*/ 0 h 1409792"/>
              <a:gd name="connsiteX1" fmla="*/ 4322075 w 4673442"/>
              <a:gd name="connsiteY1" fmla="*/ 0 h 1409792"/>
              <a:gd name="connsiteX2" fmla="*/ 4673442 w 4673442"/>
              <a:gd name="connsiteY2" fmla="*/ 1409792 h 1409792"/>
              <a:gd name="connsiteX3" fmla="*/ 0 w 4673442"/>
              <a:gd name="connsiteY3" fmla="*/ 1405559 h 1409792"/>
              <a:gd name="connsiteX4" fmla="*/ 0 w 4673442"/>
              <a:gd name="connsiteY4" fmla="*/ 0 h 140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442" h="1409792">
                <a:moveTo>
                  <a:pt x="0" y="0"/>
                </a:moveTo>
                <a:lnTo>
                  <a:pt x="4322075" y="0"/>
                </a:lnTo>
                <a:lnTo>
                  <a:pt x="4673442" y="1409792"/>
                </a:lnTo>
                <a:lnTo>
                  <a:pt x="0" y="14055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6439" y="302025"/>
            <a:ext cx="4421097" cy="1059195"/>
          </a:xfrm>
        </p:spPr>
        <p:txBody>
          <a:bodyPr/>
          <a:lstStyle/>
          <a:p>
            <a:r>
              <a:rPr lang="hr-BA" sz="2400" b="1" dirty="0" smtClean="0">
                <a:solidFill>
                  <a:schemeClr val="tx1"/>
                </a:solidFill>
                <a:latin typeface="Gill Sans MT Pro Light"/>
                <a:cs typeface="Gill Sans MT Pro Light"/>
              </a:rPr>
              <a:t>Preventivno djelovanje na smanjenju rizika od katastrofa u periodu 2015-2018 </a:t>
            </a:r>
            <a:endParaRPr lang="en-US" sz="2400" b="1" dirty="0">
              <a:solidFill>
                <a:schemeClr val="tx1"/>
              </a:solidFill>
              <a:latin typeface="Gill Sans MT Pro Light"/>
              <a:cs typeface="Gill Sans MT Pro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553" y="1472709"/>
            <a:ext cx="4806956" cy="15792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Izrađena zbirka alata za smanjenje rizika od </a:t>
            </a:r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katastrofa </a:t>
            </a:r>
            <a:r>
              <a:rPr lang="vi-VN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u </a:t>
            </a:r>
            <a:r>
              <a:rPr lang="vi-VN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školama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Izrađena DRR Android igrica za potrebe edukacije djece na temu postupanja u slučaju požara i zemljotresa</a:t>
            </a:r>
            <a:r>
              <a:rPr lang="vi-VN" sz="2400" baseline="300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.</a:t>
            </a:r>
            <a:endParaRPr lang="vi-VN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endParaRPr lang="en-US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33" y="4555065"/>
            <a:ext cx="1410298" cy="29160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Rectangle 1"/>
          <p:cNvSpPr/>
          <p:nvPr/>
        </p:nvSpPr>
        <p:spPr>
          <a:xfrm>
            <a:off x="2653163" y="-33994"/>
            <a:ext cx="584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SIGURNE ŠKOLE U BIH  </a:t>
            </a:r>
            <a:r>
              <a:rPr lang="en-US" sz="1400" dirty="0">
                <a:solidFill>
                  <a:srgbClr val="F37021"/>
                </a:solidFill>
              </a:rPr>
              <a:t>ŠKOLE SKROJENE ZA SIGURNO DJETINJSTVO</a:t>
            </a:r>
          </a:p>
          <a:p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6439" y="2921329"/>
            <a:ext cx="5383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Formirano 5 lokalnih mreža/akcionih grupa za smanjenje rizika od poplava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Obučeno </a:t>
            </a:r>
            <a:r>
              <a:rPr lang="en-US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113 </a:t>
            </a:r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volontera crvenog krsta za prevenciju i efikasan odgovor na poplave </a:t>
            </a:r>
          </a:p>
          <a:p>
            <a:endParaRPr lang="hr-BA" sz="2400" baseline="30000" dirty="0">
              <a:solidFill>
                <a:schemeClr val="bg1">
                  <a:lumMod val="50000"/>
                  <a:lumOff val="50000"/>
                </a:schemeClr>
              </a:solidFill>
              <a:latin typeface="Gill Sans MT Pro Light" charset="0"/>
              <a:ea typeface="Gill Sans MT Pro Light" charset="0"/>
              <a:cs typeface="Gill Sans MT Pro Light" charset="0"/>
            </a:endParaRPr>
          </a:p>
          <a:p>
            <a:r>
              <a:rPr lang="hr-BA" sz="2400" baseline="30000" dirty="0">
                <a:solidFill>
                  <a:schemeClr val="bg1">
                    <a:lumMod val="50000"/>
                    <a:lumOff val="50000"/>
                  </a:schemeClr>
                </a:solidFill>
                <a:latin typeface="Gill Sans MT Pro Light" charset="0"/>
                <a:ea typeface="Gill Sans MT Pro Light" charset="0"/>
                <a:cs typeface="Gill Sans MT Pro Light" charset="0"/>
              </a:rPr>
              <a:t>Preko 600 građana u 5 općina/opština edukovano na temu prevencije od poplava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27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V Strategy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CBC4BC"/>
      </a:lt2>
      <a:accent1>
        <a:srgbClr val="006662"/>
      </a:accent1>
      <a:accent2>
        <a:srgbClr val="FED35F"/>
      </a:accent2>
      <a:accent3>
        <a:srgbClr val="46BC96"/>
      </a:accent3>
      <a:accent4>
        <a:srgbClr val="9055A2"/>
      </a:accent4>
      <a:accent5>
        <a:srgbClr val="00ACCB"/>
      </a:accent5>
      <a:accent6>
        <a:srgbClr val="F37021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2" id="{3C29635B-FF87-1440-A714-80BF66D64269}" vid="{302ED124-ACBC-184F-BE60-60E83FF4A9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nd_x0020_Category xmlns="b8e941af-ec9c-4360-a142-908c6d5b184d">Template</Brand_x0020_Category>
    <Document_x0020_Description xmlns="b8e941af-ec9c-4360-a142-908c6d5b184d">A PowerPoint template with an angular design</Document_x0020_Descrip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47378DBB9FBE4FAE786108B0D9DB57" ma:contentTypeVersion="2" ma:contentTypeDescription="Create a new document." ma:contentTypeScope="" ma:versionID="fbe8b77f76b34bdca2213447889d9390">
  <xsd:schema xmlns:xsd="http://www.w3.org/2001/XMLSchema" xmlns:xs="http://www.w3.org/2001/XMLSchema" xmlns:p="http://schemas.microsoft.com/office/2006/metadata/properties" xmlns:ns2="b8e941af-ec9c-4360-a142-908c6d5b184d" targetNamespace="http://schemas.microsoft.com/office/2006/metadata/properties" ma:root="true" ma:fieldsID="010ccf2d3c2f71c6d9f792d7152feb5f" ns2:_="">
    <xsd:import namespace="b8e941af-ec9c-4360-a142-908c6d5b184d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  <xsd:element ref="ns2:Brand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941af-ec9c-4360-a142-908c6d5b184d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8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Brand_x0020_Category" ma:index="9" nillable="true" ma:displayName="Brand Category" ma:default="General" ma:format="RadioButtons" ma:internalName="Brand_x0020_Category">
      <xsd:simpleType>
        <xsd:restriction base="dms:Choice">
          <xsd:enumeration value="Brand Chapel"/>
          <xsd:enumeration value="General"/>
          <xsd:enumeration value="Guide"/>
          <xsd:enumeration value="Guidelines"/>
          <xsd:enumeration value="Icon"/>
          <xsd:enumeration value="Logo"/>
          <xsd:enumeration value="Sample Resources"/>
          <xsd:enumeration value="Template"/>
          <xsd:enumeration value="Verbal Identity"/>
          <xsd:enumeration value="Visual Identity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EC17A4-775C-413C-82EB-3D24FFC9562C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8e941af-ec9c-4360-a142-908c6d5b184d"/>
  </ds:schemaRefs>
</ds:datastoreItem>
</file>

<file path=customXml/itemProps2.xml><?xml version="1.0" encoding="utf-8"?>
<ds:datastoreItem xmlns:ds="http://schemas.openxmlformats.org/officeDocument/2006/customXml" ds:itemID="{939F8987-9406-4203-AFC3-AE753EF94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941af-ec9c-4360-a142-908c6d5b1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0A8084-BE5F-4105-9E41-FF03A97B0F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WVI_templates_ANGLES</Template>
  <TotalTime>1036</TotalTime>
  <Words>1024</Words>
  <Application>Microsoft Office PowerPoint</Application>
  <PresentationFormat>On-screen Show (16:9)</PresentationFormat>
  <Paragraphs>137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WV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Global Brand</Manager>
  <Company>World Vision International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Nejra Baltes</dc:creator>
  <cp:lastModifiedBy>Almir Zulic</cp:lastModifiedBy>
  <cp:revision>45</cp:revision>
  <dcterms:created xsi:type="dcterms:W3CDTF">2018-08-08T12:25:47Z</dcterms:created>
  <dcterms:modified xsi:type="dcterms:W3CDTF">2018-08-30T06:43:25Z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0x0101000D47378DBB9FBE4FAE786108B0D9DB57</vt:lpwstr>
  </property>
</Properties>
</file>