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8" r:id="rId3"/>
    <p:sldId id="257" r:id="rId4"/>
    <p:sldId id="259" r:id="rId5"/>
    <p:sldId id="260" r:id="rId6"/>
    <p:sldId id="262" r:id="rId7"/>
    <p:sldId id="305" r:id="rId8"/>
    <p:sldId id="306" r:id="rId9"/>
    <p:sldId id="307" r:id="rId10"/>
    <p:sldId id="308" r:id="rId11"/>
    <p:sldId id="266" r:id="rId12"/>
    <p:sldId id="263" r:id="rId13"/>
    <p:sldId id="264" r:id="rId14"/>
    <p:sldId id="276" r:id="rId15"/>
    <p:sldId id="282" r:id="rId16"/>
    <p:sldId id="283" r:id="rId17"/>
    <p:sldId id="284" r:id="rId18"/>
    <p:sldId id="285" r:id="rId19"/>
    <p:sldId id="286" r:id="rId20"/>
    <p:sldId id="309" r:id="rId21"/>
    <p:sldId id="291" r:id="rId22"/>
    <p:sldId id="292" r:id="rId23"/>
    <p:sldId id="299" r:id="rId24"/>
    <p:sldId id="300" r:id="rId25"/>
    <p:sldId id="310" r:id="rId26"/>
    <p:sldId id="302" r:id="rId2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316A72-140A-F248-B5A8-13E38DEDBF15}" type="datetimeFigureOut">
              <a:rPr lang="en-US" smtClean="0"/>
              <a:t>8/28/18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7C013-554F-3A46-85F1-39A87AF41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0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AF102-48DE-426D-BE7C-CA00CE33A88C}" type="datetimeFigureOut">
              <a:rPr lang="bs-Latn-BA" smtClean="0"/>
              <a:pPr/>
              <a:t>8/28/18</a:t>
            </a:fld>
            <a:endParaRPr lang="bs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s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EDFAA-23D2-49B3-B06D-51AF99698DF6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998673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EDFAA-23D2-49B3-B06D-51AF99698DF6}" type="slidenum">
              <a:rPr lang="bs-Latn-BA" smtClean="0"/>
              <a:pPr/>
              <a:t>2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18461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1000125" algn="l"/>
              </a:tabLst>
            </a:pPr>
            <a:r>
              <a:rPr lang="hr-HR" sz="1200" dirty="0" smtClean="0">
                <a:latin typeface="+mn-lt"/>
                <a:ea typeface="Calibri"/>
                <a:cs typeface="Times New Roman"/>
              </a:rPr>
              <a:t>Na slici IV-1. može se vidjeti da je ukupan odziv škola anketiranju iznosio 725 ili 54,47%, ako se analiziraju rezultati odziva za matične/centralne škole, onda su rezultati odziva značajno reprezentativniji.</a:t>
            </a:r>
            <a:endParaRPr lang="bs-Latn-BA" sz="1100" dirty="0" smtClean="0">
              <a:latin typeface="+mn-lt"/>
              <a:ea typeface="Calibri"/>
              <a:cs typeface="Times New Roman"/>
            </a:endParaRPr>
          </a:p>
          <a:p>
            <a:endParaRPr lang="bs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EDFAA-23D2-49B3-B06D-51AF99698DF6}" type="slidenum">
              <a:rPr lang="bs-Latn-BA" smtClean="0"/>
              <a:pPr/>
              <a:t>12</a:t>
            </a:fld>
            <a:endParaRPr lang="bs-Latn-B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3454-2EE0-4C0D-83B8-B39D0C6210A4}" type="datetimeFigureOut">
              <a:rPr lang="bs-Latn-BA" smtClean="0"/>
              <a:pPr/>
              <a:t>8/28/18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EA5E-A5EB-4B8D-81BF-78F07B3BD06A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3454-2EE0-4C0D-83B8-B39D0C6210A4}" type="datetimeFigureOut">
              <a:rPr lang="bs-Latn-BA" smtClean="0"/>
              <a:pPr/>
              <a:t>8/28/18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EA5E-A5EB-4B8D-81BF-78F07B3BD06A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3454-2EE0-4C0D-83B8-B39D0C6210A4}" type="datetimeFigureOut">
              <a:rPr lang="bs-Latn-BA" smtClean="0"/>
              <a:pPr/>
              <a:t>8/28/18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EA5E-A5EB-4B8D-81BF-78F07B3BD06A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3454-2EE0-4C0D-83B8-B39D0C6210A4}" type="datetimeFigureOut">
              <a:rPr lang="bs-Latn-BA" smtClean="0"/>
              <a:pPr/>
              <a:t>8/28/18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EA5E-A5EB-4B8D-81BF-78F07B3BD06A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3454-2EE0-4C0D-83B8-B39D0C6210A4}" type="datetimeFigureOut">
              <a:rPr lang="bs-Latn-BA" smtClean="0"/>
              <a:pPr/>
              <a:t>8/28/18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EA5E-A5EB-4B8D-81BF-78F07B3BD06A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3454-2EE0-4C0D-83B8-B39D0C6210A4}" type="datetimeFigureOut">
              <a:rPr lang="bs-Latn-BA" smtClean="0"/>
              <a:pPr/>
              <a:t>8/28/18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EA5E-A5EB-4B8D-81BF-78F07B3BD06A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3454-2EE0-4C0D-83B8-B39D0C6210A4}" type="datetimeFigureOut">
              <a:rPr lang="bs-Latn-BA" smtClean="0"/>
              <a:pPr/>
              <a:t>8/28/18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EA5E-A5EB-4B8D-81BF-78F07B3BD06A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3454-2EE0-4C0D-83B8-B39D0C6210A4}" type="datetimeFigureOut">
              <a:rPr lang="bs-Latn-BA" smtClean="0"/>
              <a:pPr/>
              <a:t>8/28/18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EA5E-A5EB-4B8D-81BF-78F07B3BD06A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3454-2EE0-4C0D-83B8-B39D0C6210A4}" type="datetimeFigureOut">
              <a:rPr lang="bs-Latn-BA" smtClean="0"/>
              <a:pPr/>
              <a:t>8/28/18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EA5E-A5EB-4B8D-81BF-78F07B3BD06A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3454-2EE0-4C0D-83B8-B39D0C6210A4}" type="datetimeFigureOut">
              <a:rPr lang="bs-Latn-BA" smtClean="0"/>
              <a:pPr/>
              <a:t>8/28/18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EA5E-A5EB-4B8D-81BF-78F07B3BD06A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03454-2EE0-4C0D-83B8-B39D0C6210A4}" type="datetimeFigureOut">
              <a:rPr lang="bs-Latn-BA" smtClean="0"/>
              <a:pPr/>
              <a:t>8/28/18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8EA5E-A5EB-4B8D-81BF-78F07B3BD06A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  <p:transition xmlns:p14="http://schemas.microsoft.com/office/powerpoint/2010/main"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98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bs-Latn-B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60848"/>
            <a:ext cx="8229600" cy="4065315"/>
          </a:xfrm>
          <a:prstGeom prst="rect">
            <a:avLst/>
          </a:prstGeom>
          <a:ln w="12700"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bs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03454-2EE0-4C0D-83B8-B39D0C6210A4}" type="datetimeFigureOut">
              <a:rPr lang="bs-Latn-BA" smtClean="0"/>
              <a:pPr/>
              <a:t>8/28/18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EA5E-A5EB-4B8D-81BF-78F07B3BD06A}" type="slidenum">
              <a:rPr lang="bs-Latn-BA" smtClean="0"/>
              <a:pPr/>
              <a:t>‹#›</a:t>
            </a:fld>
            <a:endParaRPr lang="bs-Latn-BA" dirty="0"/>
          </a:p>
        </p:txBody>
      </p:sp>
      <p:pic>
        <p:nvPicPr>
          <p:cNvPr id="8" name="Picture 7" descr="HIlft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67"/>
            <a:ext cx="2051720" cy="708902"/>
          </a:xfrm>
          <a:prstGeom prst="rect">
            <a:avLst/>
          </a:prstGeom>
        </p:spPr>
      </p:pic>
      <p:pic>
        <p:nvPicPr>
          <p:cNvPr id="9" name="Picture 8" descr="wv-logo-new-rgb.jp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8566" y="0"/>
            <a:ext cx="2395434" cy="62068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xmlns:p14="http://schemas.microsoft.com/office/powerpoint/2010/main" spd="slow">
    <p:dissolve/>
  </p:transition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558ED5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Ilft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339752" cy="941998"/>
          </a:xfrm>
          <a:prstGeom prst="rect">
            <a:avLst/>
          </a:prstGeom>
        </p:spPr>
      </p:pic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39552" y="1124744"/>
            <a:ext cx="7920880" cy="1752600"/>
          </a:xfrm>
        </p:spPr>
        <p:txBody>
          <a:bodyPr>
            <a:noAutofit/>
          </a:bodyPr>
          <a:lstStyle/>
          <a:p>
            <a:r>
              <a:rPr lang="hr-HR" sz="1800" dirty="0">
                <a:solidFill>
                  <a:schemeClr val="accent6">
                    <a:lumMod val="75000"/>
                  </a:schemeClr>
                </a:solidFill>
              </a:rPr>
              <a:t>SIGURNE ŠKOLE U BiH-ŠKOLE SKROJENE ZA SIGURNO DJETINJSTVO</a:t>
            </a:r>
            <a:r>
              <a:rPr lang="bs-Latn-BA" sz="18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bs-Latn-BA" sz="18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hr-HR" sz="1800" dirty="0">
                <a:solidFill>
                  <a:schemeClr val="accent6">
                    <a:lumMod val="75000"/>
                  </a:schemeClr>
                </a:solidFill>
              </a:rPr>
              <a:t>KAPACITETI ZA SMANJENJE RIZIKA OD KATASTROFA U OSNOVNIM I SREDNJIM ŠKOLAMA U </a:t>
            </a:r>
            <a:r>
              <a:rPr lang="hr-HR" sz="1800" dirty="0" smtClean="0">
                <a:solidFill>
                  <a:schemeClr val="accent6">
                    <a:lumMod val="75000"/>
                  </a:schemeClr>
                </a:solidFill>
              </a:rPr>
              <a:t>BiH</a:t>
            </a:r>
            <a:endParaRPr lang="hr-HR" sz="1800" b="1" dirty="0" smtClean="0">
              <a:solidFill>
                <a:srgbClr val="376092"/>
              </a:solidFill>
            </a:endParaRPr>
          </a:p>
          <a:p>
            <a:endParaRPr lang="sr-Cyrl-CS" sz="2800" b="1" dirty="0" smtClean="0">
              <a:solidFill>
                <a:srgbClr val="376092"/>
              </a:solidFill>
            </a:endParaRPr>
          </a:p>
          <a:p>
            <a:r>
              <a:rPr lang="hr-HR" sz="2800" b="1" dirty="0" smtClean="0">
                <a:solidFill>
                  <a:srgbClr val="376092"/>
                </a:solidFill>
              </a:rPr>
              <a:t>ISPITIVANJA </a:t>
            </a:r>
            <a:r>
              <a:rPr lang="hr-HR" sz="2800" b="1" dirty="0">
                <a:solidFill>
                  <a:srgbClr val="376092"/>
                </a:solidFill>
              </a:rPr>
              <a:t>KAPACITETA ZA SMANJENJE RIZIKA U OSNOVNIM I SREDNJIM ŠKOLAMA U </a:t>
            </a:r>
            <a:r>
              <a:rPr lang="hr-HR" sz="2800" b="1" dirty="0" smtClean="0">
                <a:solidFill>
                  <a:srgbClr val="376092"/>
                </a:solidFill>
              </a:rPr>
              <a:t>BiH </a:t>
            </a:r>
            <a:endParaRPr lang="bs-Latn-BA" sz="2800" dirty="0" smtClean="0">
              <a:solidFill>
                <a:srgbClr val="376092"/>
              </a:solidFill>
            </a:endParaRPr>
          </a:p>
          <a:p>
            <a:r>
              <a:rPr lang="hr-HR" sz="2000" b="1" dirty="0" smtClean="0">
                <a:solidFill>
                  <a:srgbClr val="376092"/>
                </a:solidFill>
              </a:rPr>
              <a:t>/</a:t>
            </a:r>
            <a:r>
              <a:rPr lang="hr-HR" sz="2000" b="1" dirty="0">
                <a:solidFill>
                  <a:srgbClr val="376092"/>
                </a:solidFill>
              </a:rPr>
              <a:t>FEDERACIJA </a:t>
            </a:r>
            <a:r>
              <a:rPr lang="hr-HR" sz="2000" b="1" dirty="0" smtClean="0">
                <a:solidFill>
                  <a:srgbClr val="376092"/>
                </a:solidFill>
              </a:rPr>
              <a:t>BiH </a:t>
            </a:r>
            <a:r>
              <a:rPr lang="hr-HR" sz="2000" b="1" dirty="0">
                <a:solidFill>
                  <a:srgbClr val="376092"/>
                </a:solidFill>
              </a:rPr>
              <a:t>i BRČKO DISTRIKT </a:t>
            </a:r>
            <a:r>
              <a:rPr lang="hr-HR" sz="2000" b="1" dirty="0" smtClean="0">
                <a:solidFill>
                  <a:srgbClr val="376092"/>
                </a:solidFill>
              </a:rPr>
              <a:t>BiH/</a:t>
            </a:r>
            <a:endParaRPr lang="hr-HR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hr-HR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hr-HR" sz="24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hr-HR" sz="2000" b="1" dirty="0" smtClean="0">
                <a:solidFill>
                  <a:schemeClr val="accent6">
                    <a:lumMod val="75000"/>
                  </a:schemeClr>
                </a:solidFill>
              </a:rPr>
              <a:t>SARAJEVO, 30.08.2018. GODINE</a:t>
            </a:r>
            <a:endParaRPr lang="hr-HR" sz="20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hr-HR" sz="5100" b="1" dirty="0" smtClean="0">
              <a:solidFill>
                <a:srgbClr val="FF0000"/>
              </a:solidFill>
            </a:endParaRPr>
          </a:p>
          <a:p>
            <a:endParaRPr lang="bs-Latn-BA" sz="5100" dirty="0">
              <a:solidFill>
                <a:srgbClr val="FF0000"/>
              </a:solidFill>
            </a:endParaRPr>
          </a:p>
          <a:p>
            <a:endParaRPr lang="bs-Latn-BA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0484" y="4011"/>
            <a:ext cx="2313516" cy="59946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rgbClr val="376092"/>
                </a:solidFill>
              </a:rPr>
              <a:t>Period ispitivanja</a:t>
            </a:r>
            <a:endParaRPr lang="bs-Latn-BA" dirty="0">
              <a:solidFill>
                <a:srgbClr val="376092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x-none" dirty="0" smtClean="0">
                <a:solidFill>
                  <a:srgbClr val="002060"/>
                </a:solidFill>
              </a:rPr>
              <a:t>Testno ispitivanje</a:t>
            </a:r>
            <a:endParaRPr lang="bs-Latn-BA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hr-HR" b="1" dirty="0"/>
              <a:t>6 osnovnih škola u Federaciji BiH</a:t>
            </a:r>
            <a:r>
              <a:rPr lang="hr-HR" dirty="0"/>
              <a:t>, od čega su 4 osnovne centralne/matične škole i 2 područne </a:t>
            </a:r>
            <a:r>
              <a:rPr lang="hr-HR" dirty="0" smtClean="0"/>
              <a:t>škole</a:t>
            </a:r>
          </a:p>
          <a:p>
            <a:pPr algn="just"/>
            <a:r>
              <a:rPr lang="hr-HR" dirty="0" smtClean="0"/>
              <a:t> </a:t>
            </a:r>
            <a:r>
              <a:rPr lang="hr-HR" b="1" dirty="0" smtClean="0"/>
              <a:t>Od 03. do 07.04</a:t>
            </a:r>
            <a:r>
              <a:rPr lang="hr-HR" b="1" dirty="0"/>
              <a:t>. 2017. godine. </a:t>
            </a:r>
            <a:endParaRPr lang="hr-HR" b="1" dirty="0" smtClean="0"/>
          </a:p>
          <a:p>
            <a:pPr algn="just"/>
            <a:r>
              <a:rPr lang="x-none" dirty="0" smtClean="0"/>
              <a:t>Fokus istraživanja:</a:t>
            </a:r>
            <a:endParaRPr lang="bs-Latn-BA" dirty="0"/>
          </a:p>
          <a:p>
            <a:pPr lvl="0" algn="just"/>
            <a:r>
              <a:rPr lang="hr-HR" dirty="0"/>
              <a:t>Načinu komunikacije,</a:t>
            </a:r>
            <a:endParaRPr lang="bs-Latn-BA" dirty="0"/>
          </a:p>
          <a:p>
            <a:pPr lvl="0" algn="just"/>
            <a:r>
              <a:rPr lang="hr-HR" dirty="0"/>
              <a:t>Konciznosti i jasnoće priložene instrukcije;</a:t>
            </a:r>
            <a:endParaRPr lang="bs-Latn-BA" dirty="0"/>
          </a:p>
          <a:p>
            <a:pPr lvl="0" algn="just"/>
            <a:r>
              <a:rPr lang="hr-HR" dirty="0"/>
              <a:t>Tehničkoj funkcionalnosti priloženog on-line linka;</a:t>
            </a:r>
            <a:endParaRPr lang="bs-Latn-BA" dirty="0"/>
          </a:p>
          <a:p>
            <a:pPr lvl="0" algn="just"/>
            <a:r>
              <a:rPr lang="hr-HR" dirty="0"/>
              <a:t>Preglednosti i jasnoću on-line upitnika u pojedinim pretraživačima;</a:t>
            </a:r>
            <a:endParaRPr lang="bs-Latn-BA" dirty="0"/>
          </a:p>
          <a:p>
            <a:pPr lvl="0" algn="just"/>
            <a:r>
              <a:rPr lang="hr-HR" dirty="0"/>
              <a:t>Vremenu potrebnom za izvršenje pojedinačnog anketiranja;</a:t>
            </a:r>
            <a:endParaRPr lang="bs-Latn-BA" dirty="0"/>
          </a:p>
          <a:p>
            <a:pPr lvl="0" algn="just"/>
            <a:r>
              <a:rPr lang="hr-HR" dirty="0"/>
              <a:t>Pregledu i obradi podataka.</a:t>
            </a:r>
            <a:endParaRPr lang="bs-Latn-BA" dirty="0"/>
          </a:p>
          <a:p>
            <a:endParaRPr lang="bs-Latn-B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x-none" dirty="0" smtClean="0">
                <a:solidFill>
                  <a:srgbClr val="002060"/>
                </a:solidFill>
              </a:rPr>
              <a:t>Anketno ispitivanje</a:t>
            </a:r>
            <a:endParaRPr lang="bs-Latn-BA" dirty="0">
              <a:solidFill>
                <a:srgbClr val="00206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671391" cy="395128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hr-HR" dirty="0" smtClean="0"/>
              <a:t>U </a:t>
            </a:r>
            <a:r>
              <a:rPr lang="hr-HR" b="1" dirty="0" smtClean="0"/>
              <a:t>FBiH</a:t>
            </a:r>
            <a:r>
              <a:rPr lang="hr-HR" dirty="0" smtClean="0"/>
              <a:t>, </a:t>
            </a:r>
            <a:r>
              <a:rPr lang="hr-HR" dirty="0"/>
              <a:t>započelo je </a:t>
            </a:r>
            <a:r>
              <a:rPr lang="hr-HR" b="1" dirty="0" smtClean="0"/>
              <a:t>11.05.2017.godine</a:t>
            </a:r>
            <a:r>
              <a:rPr lang="hr-HR" dirty="0" smtClean="0"/>
              <a:t> </a:t>
            </a:r>
            <a:r>
              <a:rPr lang="hr-HR" dirty="0"/>
              <a:t>sukcesivnim dostavljanjem instrukcije za anketiranje i on-line linka, školama ili odgovornim osobama u ministarstvima (kada je dostavu </a:t>
            </a:r>
            <a:r>
              <a:rPr lang="hr-HR" dirty="0" smtClean="0"/>
              <a:t>linka </a:t>
            </a:r>
            <a:r>
              <a:rPr lang="hr-HR" dirty="0"/>
              <a:t>vršilo ministarstvo</a:t>
            </a:r>
            <a:r>
              <a:rPr lang="hr-HR" dirty="0" smtClean="0"/>
              <a:t>);</a:t>
            </a:r>
            <a:endParaRPr lang="bs-Latn-BA" dirty="0"/>
          </a:p>
          <a:p>
            <a:pPr algn="just"/>
            <a:r>
              <a:rPr lang="hr-HR" dirty="0"/>
              <a:t>N</a:t>
            </a:r>
            <a:r>
              <a:rPr lang="hr-HR" dirty="0" smtClean="0"/>
              <a:t>a </a:t>
            </a:r>
            <a:r>
              <a:rPr lang="hr-HR" dirty="0"/>
              <a:t>području </a:t>
            </a:r>
            <a:r>
              <a:rPr lang="hr-HR" b="1" dirty="0" smtClean="0"/>
              <a:t>BD BiH</a:t>
            </a:r>
            <a:r>
              <a:rPr lang="hr-HR" dirty="0"/>
              <a:t>, započelo je </a:t>
            </a:r>
            <a:r>
              <a:rPr lang="hr-HR" b="1" dirty="0"/>
              <a:t>12.06.2017.</a:t>
            </a:r>
            <a:r>
              <a:rPr lang="hr-HR" dirty="0"/>
              <a:t> godine, po istom principu i usvojenoj metodologiji. </a:t>
            </a:r>
            <a:endParaRPr lang="hr-HR" dirty="0" smtClean="0"/>
          </a:p>
          <a:p>
            <a:pPr algn="just"/>
            <a:r>
              <a:rPr lang="hr-HR" b="1" dirty="0" smtClean="0"/>
              <a:t>7+7 dana</a:t>
            </a:r>
            <a:r>
              <a:rPr lang="hr-HR" dirty="0" smtClean="0"/>
              <a:t>.</a:t>
            </a:r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661262081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 smtClean="0">
                <a:solidFill>
                  <a:schemeClr val="accent1">
                    <a:lumMod val="75000"/>
                  </a:schemeClr>
                </a:solidFill>
              </a:rPr>
              <a:t>Nalazi</a:t>
            </a: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pl-PL" dirty="0" err="1" smtClean="0">
                <a:solidFill>
                  <a:schemeClr val="accent1">
                    <a:lumMod val="75000"/>
                  </a:schemeClr>
                </a:solidFill>
              </a:rPr>
              <a:t>Podaci</a:t>
            </a:r>
            <a:endParaRPr lang="bs-Latn-BA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r-HR" dirty="0" smtClean="0"/>
              <a:t>Ukupan </a:t>
            </a:r>
            <a:r>
              <a:rPr lang="hr-HR" dirty="0"/>
              <a:t>odziv </a:t>
            </a:r>
            <a:r>
              <a:rPr lang="hr-HR" dirty="0" smtClean="0"/>
              <a:t>škola-</a:t>
            </a:r>
            <a:r>
              <a:rPr lang="hr-HR" b="1" dirty="0" smtClean="0"/>
              <a:t>725 </a:t>
            </a:r>
            <a:r>
              <a:rPr lang="hr-HR" dirty="0"/>
              <a:t>ili 54,47%, </a:t>
            </a:r>
            <a:endParaRPr lang="hr-HR" dirty="0" smtClean="0"/>
          </a:p>
          <a:p>
            <a:pPr algn="just"/>
            <a:r>
              <a:rPr lang="hr-HR" dirty="0"/>
              <a:t>A</a:t>
            </a:r>
            <a:r>
              <a:rPr lang="hr-HR" dirty="0" smtClean="0"/>
              <a:t>ko </a:t>
            </a:r>
            <a:r>
              <a:rPr lang="hr-HR" dirty="0"/>
              <a:t>se analiziraju rezultati odziva za matične/centralne škole, onda su rezultati odziva značajno reprezentativniji</a:t>
            </a:r>
            <a:r>
              <a:rPr lang="hr-HR" dirty="0" smtClean="0"/>
              <a:t>.</a:t>
            </a:r>
          </a:p>
          <a:p>
            <a:pPr algn="just"/>
            <a:r>
              <a:rPr lang="hr-HR" dirty="0"/>
              <a:t>Odziv matičnih/centralnih škoa u FBiH i Brčko Distriktu BiH iznosi  90,58%. </a:t>
            </a:r>
            <a:endParaRPr lang="hr-HR" dirty="0" smtClean="0"/>
          </a:p>
          <a:p>
            <a:pPr algn="just"/>
            <a:r>
              <a:rPr lang="hr-HR" dirty="0" smtClean="0"/>
              <a:t>Ako </a:t>
            </a:r>
            <a:r>
              <a:rPr lang="hr-HR" dirty="0"/>
              <a:t>se </a:t>
            </a:r>
            <a:r>
              <a:rPr lang="hr-HR" dirty="0" smtClean="0"/>
              <a:t>posmatra u odnosu na ukupan </a:t>
            </a:r>
            <a:r>
              <a:rPr lang="hr-HR" dirty="0"/>
              <a:t>broj matičnih/centralnih škola (693) u BiH (409-FBiH; 268-RS; 16-BD BiH), </a:t>
            </a:r>
            <a:r>
              <a:rPr lang="hr-HR" b="1" dirty="0">
                <a:solidFill>
                  <a:srgbClr val="558ED5"/>
                </a:solidFill>
              </a:rPr>
              <a:t>anketirano je 55,55%  </a:t>
            </a:r>
            <a:r>
              <a:rPr lang="hr-HR" dirty="0"/>
              <a:t>matičnih/centralnih škola u BiH.</a:t>
            </a:r>
            <a:endParaRPr lang="bs-Latn-BA" dirty="0"/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210146"/>
          </a:xfrm>
        </p:spPr>
        <p:txBody>
          <a:bodyPr>
            <a:normAutofit/>
          </a:bodyPr>
          <a:lstStyle/>
          <a:p>
            <a:r>
              <a:rPr lang="pl-PL" dirty="0" err="1">
                <a:solidFill>
                  <a:schemeClr val="accent1">
                    <a:lumMod val="75000"/>
                  </a:schemeClr>
                </a:solidFill>
              </a:rPr>
              <a:t>Nalazi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pl-PL" dirty="0" err="1">
                <a:solidFill>
                  <a:schemeClr val="accent1">
                    <a:lumMod val="75000"/>
                  </a:schemeClr>
                </a:solidFill>
              </a:rPr>
              <a:t>Podaci</a:t>
            </a:r>
            <a:endParaRPr lang="bs-Latn-BA" dirty="0">
              <a:solidFill>
                <a:srgbClr val="376092"/>
              </a:solidFill>
            </a:endParaRPr>
          </a:p>
        </p:txBody>
      </p:sp>
      <p:pic>
        <p:nvPicPr>
          <p:cNvPr id="1026" name="Chart 24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132856"/>
            <a:ext cx="4572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Chart 333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2276872"/>
            <a:ext cx="4572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611560" y="5182978"/>
            <a:ext cx="3672408" cy="262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0125" algn="l"/>
              </a:tabLst>
            </a:pPr>
            <a:r>
              <a:rPr kumimoji="0" lang="hr-HR" sz="11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Slika IV-1. Ukupan odziv škola u FBIH i BD BIH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076056" y="5157192"/>
            <a:ext cx="352839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0125" algn="l"/>
              </a:tabLst>
            </a:pPr>
            <a:r>
              <a:rPr kumimoji="0" lang="hr-HR" sz="11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Slika IV-2. Ukupan odziv matičnih/centralnih škola u FBIH i BD BIH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err="1">
                <a:solidFill>
                  <a:schemeClr val="accent1">
                    <a:lumMod val="75000"/>
                  </a:schemeClr>
                </a:solidFill>
              </a:rPr>
              <a:t>Nalazi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pl-PL" dirty="0" err="1">
                <a:solidFill>
                  <a:schemeClr val="accent1">
                    <a:lumMod val="75000"/>
                  </a:schemeClr>
                </a:solidFill>
              </a:rPr>
              <a:t>Podaci</a:t>
            </a:r>
            <a:endParaRPr lang="bs-Latn-BA" dirty="0">
              <a:solidFill>
                <a:srgbClr val="376092"/>
              </a:solidFill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s-Latn-BA"/>
          </a:p>
        </p:txBody>
      </p:sp>
      <p:pic>
        <p:nvPicPr>
          <p:cNvPr id="21505" name="Chart 21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44824"/>
            <a:ext cx="4572000" cy="2743200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95536" y="4941168"/>
            <a:ext cx="413995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0125" algn="l"/>
              </a:tabLst>
            </a:pPr>
            <a:r>
              <a:rPr kumimoji="0" lang="hr-HR" sz="11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Slika IV-2a. Ukupan odziv područnih škola u FBIH i BD BIH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s-Latn-BA"/>
          </a:p>
        </p:txBody>
      </p:sp>
      <p:pic>
        <p:nvPicPr>
          <p:cNvPr id="21508" name="Chart 32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700808"/>
            <a:ext cx="4572000" cy="2743200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5148064" y="4941168"/>
            <a:ext cx="399593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00125" algn="l"/>
              </a:tabLst>
            </a:pPr>
            <a:r>
              <a:rPr kumimoji="0" lang="hr-HR" sz="11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Slika IV-3. Ukupan odziv srednjih škola u FBIH i BD BIH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>
                <a:solidFill>
                  <a:srgbClr val="376092"/>
                </a:solidFill>
              </a:rPr>
              <a:t>Nalazi/Podaci</a:t>
            </a:r>
            <a:endParaRPr lang="bs-Latn-BA" dirty="0">
              <a:solidFill>
                <a:srgbClr val="376092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CS" dirty="0" smtClean="0"/>
              <a:t>Detaljni rezultati istraživanja</a:t>
            </a:r>
            <a:r>
              <a:rPr lang="sr-Latn-CS" dirty="0"/>
              <a:t> </a:t>
            </a:r>
            <a:r>
              <a:rPr lang="x-none" dirty="0" smtClean="0"/>
              <a:t>tabelama od</a:t>
            </a:r>
            <a:r>
              <a:rPr lang="x-none" b="1" dirty="0" smtClean="0">
                <a:solidFill>
                  <a:srgbClr val="002060"/>
                </a:solidFill>
              </a:rPr>
              <a:t> V.1 do V.39.</a:t>
            </a:r>
          </a:p>
          <a:p>
            <a:pPr algn="just"/>
            <a:r>
              <a:rPr lang="x-none" dirty="0" smtClean="0"/>
              <a:t>Nije bilo obaveznih pitanja;</a:t>
            </a:r>
          </a:p>
          <a:p>
            <a:pPr algn="just"/>
            <a:r>
              <a:rPr lang="x-none" dirty="0" smtClean="0"/>
              <a:t>Jedan broj pitanja sa ï opcijom, drugi broj pitanja </a:t>
            </a:r>
            <a:r>
              <a:rPr lang="sr-Latn-CS" dirty="0" smtClean="0"/>
              <a:t>“</a:t>
            </a:r>
            <a:r>
              <a:rPr lang="x-none" dirty="0" smtClean="0"/>
              <a:t>ili</a:t>
            </a:r>
            <a:r>
              <a:rPr lang="sr-Latn-CS" dirty="0" smtClean="0"/>
              <a:t>”</a:t>
            </a:r>
            <a:r>
              <a:rPr lang="x-none" dirty="0" smtClean="0"/>
              <a:t> opcijom</a:t>
            </a:r>
          </a:p>
          <a:p>
            <a:pPr algn="just"/>
            <a:r>
              <a:rPr lang="x-none" dirty="0" smtClean="0"/>
              <a:t>Neka od pitanja su tzv. </a:t>
            </a:r>
            <a:r>
              <a:rPr lang="bs-Latn-BA" dirty="0" smtClean="0"/>
              <a:t>u</a:t>
            </a:r>
            <a:r>
              <a:rPr lang="x-none" dirty="0" smtClean="0"/>
              <a:t>slovna pitanja.</a:t>
            </a:r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96144"/>
          </a:xfrm>
        </p:spPr>
        <p:txBody>
          <a:bodyPr>
            <a:normAutofit fontScale="90000"/>
          </a:bodyPr>
          <a:lstStyle/>
          <a:p>
            <a:pPr algn="just"/>
            <a:r>
              <a:rPr lang="vi-VN" sz="2700" dirty="0" smtClean="0">
                <a:latin typeface="+mn-lt"/>
              </a:rPr>
              <a:t>H1* - Značajan broj učenika izložen je određenim prirodnim i drugim opasnostima u  objektima osnovnih i srednjih škola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r-HR" dirty="0" smtClean="0"/>
              <a:t>Trenutno izloženo nekoj od opasnosti, taj broj iznosi </a:t>
            </a:r>
            <a:r>
              <a:rPr lang="hr-HR" b="1" dirty="0" smtClean="0"/>
              <a:t>45040 učenika ili 23,05 % od</a:t>
            </a:r>
            <a:r>
              <a:rPr lang="hr-HR" dirty="0" smtClean="0"/>
              <a:t> ukupnog broja anketiranih ili blizu ¼ ukupnog broja anketiranih učenika. </a:t>
            </a:r>
          </a:p>
          <a:p>
            <a:pPr algn="just"/>
            <a:r>
              <a:rPr lang="hr-HR" dirty="0" smtClean="0"/>
              <a:t>Takođe, </a:t>
            </a:r>
            <a:r>
              <a:rPr lang="hr-HR" b="1" dirty="0" smtClean="0"/>
              <a:t>167 škola </a:t>
            </a:r>
            <a:r>
              <a:rPr lang="hr-HR" dirty="0" smtClean="0"/>
              <a:t>je bilo izloženo nekoj od opasnosti, dok je </a:t>
            </a:r>
            <a:r>
              <a:rPr lang="hr-HR" b="1" dirty="0" smtClean="0"/>
              <a:t>138 škola </a:t>
            </a:r>
            <a:r>
              <a:rPr lang="hr-HR" dirty="0" smtClean="0"/>
              <a:t>još uvijek izloženo nekoj od opasnosti.</a:t>
            </a:r>
          </a:p>
          <a:p>
            <a:endParaRPr lang="bs-Latn-BA" dirty="0"/>
          </a:p>
        </p:txBody>
      </p:sp>
      <p:pic>
        <p:nvPicPr>
          <p:cNvPr id="4198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844824"/>
            <a:ext cx="457200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4932040" y="5386372"/>
            <a:ext cx="421196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1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Slika VI-11. Škole u FBiH i Brčko Distriktu koje su izložene nekoj od opasnosti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vi-VN" sz="2400" dirty="0" smtClean="0">
                <a:latin typeface="+mn-lt"/>
              </a:rPr>
              <a:t>H1** - Nastavni plan i program u školama u dovoljnoj mjeri ne obrađuje teme vezane za smanjenje rizika od katatrofa.</a:t>
            </a:r>
            <a:br>
              <a:rPr lang="vi-VN" sz="2400" dirty="0" smtClean="0">
                <a:latin typeface="+mn-lt"/>
              </a:rPr>
            </a:br>
            <a:endParaRPr lang="bs-Latn-BA" sz="24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hr-HR" dirty="0" smtClean="0"/>
              <a:t>Ukupno </a:t>
            </a:r>
            <a:r>
              <a:rPr lang="hr-HR" b="1" dirty="0" smtClean="0"/>
              <a:t>258 škola ili 35,59% </a:t>
            </a:r>
            <a:r>
              <a:rPr lang="hr-HR" dirty="0" smtClean="0"/>
              <a:t>anketiranih škola </a:t>
            </a:r>
            <a:r>
              <a:rPr lang="hr-HR" b="1" dirty="0" smtClean="0"/>
              <a:t>ne obrađuje teme </a:t>
            </a:r>
            <a:r>
              <a:rPr lang="hr-HR" dirty="0" smtClean="0"/>
              <a:t>vezane za smanjenje rizika od katastrofa, čak i za one škole koje su se izjasnile da obrađuju navedene teme, kada se sagleda kvalitet i obim tema, tada je situacije sigurno nepovoljnija, posebno imajući u vidu da je obrada ovih tema propisana zakonom u FBiH.</a:t>
            </a:r>
            <a:endParaRPr lang="bs-Latn-BA" dirty="0" smtClean="0"/>
          </a:p>
          <a:p>
            <a:endParaRPr lang="bs-Latn-BA" dirty="0"/>
          </a:p>
        </p:txBody>
      </p:sp>
      <p:pic>
        <p:nvPicPr>
          <p:cNvPr id="43010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772816"/>
            <a:ext cx="457200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4932040" y="5098340"/>
            <a:ext cx="421196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1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Slika VI-12. Škole u FBiH i Brčko Distriktu koje ne obrađuju teme smanjenja rizika od katastrofa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720080"/>
          </a:xfrm>
        </p:spPr>
        <p:txBody>
          <a:bodyPr>
            <a:normAutofit fontScale="90000"/>
          </a:bodyPr>
          <a:lstStyle/>
          <a:p>
            <a:pPr algn="just"/>
            <a:r>
              <a:rPr lang="bs-Latn-BA" sz="2200" dirty="0" smtClean="0">
                <a:latin typeface="Arial" pitchFamily="34" charset="0"/>
                <a:cs typeface="Arial" pitchFamily="34" charset="0"/>
              </a:rPr>
              <a:t>H1***- Značajan broj osnovnih i srednjih škola u BiH ne posjeduje plansku dokumentaciju za smanjenje rizika od katatstrofa.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HR" dirty="0" smtClean="0"/>
              <a:t>Ukupno </a:t>
            </a:r>
            <a:r>
              <a:rPr lang="hr-HR" b="1" dirty="0" smtClean="0"/>
              <a:t>323 škole ili 44,44% od anketiranih škola ne posjeduje </a:t>
            </a:r>
            <a:r>
              <a:rPr lang="hr-HR" dirty="0" smtClean="0"/>
              <a:t>(ili nije upoznato da takva dokumentacija postoji)</a:t>
            </a:r>
          </a:p>
          <a:p>
            <a:pPr algn="just"/>
            <a:r>
              <a:rPr lang="hr-HR" dirty="0" smtClean="0"/>
              <a:t>Imati u vidu navedeno, da su neka od  dokumenata zakonska obaveza (Plan zaštite od požara, Plan evakuacije i sl.).</a:t>
            </a:r>
            <a:endParaRPr lang="bs-Latn-BA" dirty="0" smtClean="0"/>
          </a:p>
          <a:p>
            <a:endParaRPr lang="bs-Latn-BA" dirty="0"/>
          </a:p>
        </p:txBody>
      </p:sp>
      <p:pic>
        <p:nvPicPr>
          <p:cNvPr id="44034" name="Chart 39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772816"/>
            <a:ext cx="4572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5004048" y="5013702"/>
            <a:ext cx="4139952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100" b="1" i="0" u="none" strike="noStrike" cap="none" normalizeH="0" baseline="0" dirty="0" smtClean="0">
                <a:ln>
                  <a:noFill/>
                </a:ln>
                <a:solidFill>
                  <a:srgbClr val="E36C0A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Slika VI-13. Škole u FBiH i Brčko Distriktu koje ne posjeduju plansku dokumentaciju za smanjenje rizika od katastrofa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998984"/>
          </a:xfrm>
        </p:spPr>
        <p:txBody>
          <a:bodyPr>
            <a:normAutofit fontScale="90000"/>
          </a:bodyPr>
          <a:lstStyle/>
          <a:p>
            <a:pPr algn="just"/>
            <a:r>
              <a:rPr lang="vi-VN" sz="2700" dirty="0" smtClean="0">
                <a:latin typeface="+mn-lt"/>
              </a:rPr>
              <a:t>H1****- Kapaciteti osnovnih i srednjih škola u BiH za smanjenje rizika od katastrofa su nedovoljno izgrađeni.</a:t>
            </a:r>
            <a:r>
              <a:rPr lang="vi-VN" dirty="0" smtClean="0"/>
              <a:t/>
            </a:r>
            <a:br>
              <a:rPr lang="vi-VN" dirty="0" smtClean="0"/>
            </a:br>
            <a:endParaRPr lang="bs-Latn-B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hr-HR" dirty="0" smtClean="0"/>
              <a:t>Ukupno </a:t>
            </a:r>
            <a:r>
              <a:rPr lang="hr-HR" b="1" dirty="0" smtClean="0"/>
              <a:t>179 škola ili 24,69%</a:t>
            </a:r>
            <a:r>
              <a:rPr lang="hr-HR" dirty="0" smtClean="0"/>
              <a:t> od anketiranih škola (178-FBIH, 1-BD BIH) </a:t>
            </a:r>
            <a:r>
              <a:rPr lang="hr-HR" b="1" dirty="0" smtClean="0"/>
              <a:t>nema označen požarni put</a:t>
            </a:r>
            <a:r>
              <a:rPr lang="hr-HR" dirty="0" smtClean="0"/>
              <a:t>.</a:t>
            </a:r>
          </a:p>
          <a:p>
            <a:pPr lvl="0" algn="just"/>
            <a:r>
              <a:rPr lang="hr-HR" dirty="0" smtClean="0"/>
              <a:t>Ukupno </a:t>
            </a:r>
            <a:r>
              <a:rPr lang="hr-HR" b="1" dirty="0" smtClean="0"/>
              <a:t>108 ili 14,90% škola</a:t>
            </a:r>
            <a:r>
              <a:rPr lang="hr-HR" dirty="0" smtClean="0"/>
              <a:t> od anketiranih, na području FBiH </a:t>
            </a:r>
            <a:r>
              <a:rPr lang="hr-HR" b="1" dirty="0" smtClean="0"/>
              <a:t>nema gromobransku instalaciju</a:t>
            </a:r>
            <a:r>
              <a:rPr lang="hr-HR" dirty="0" smtClean="0"/>
              <a:t>. </a:t>
            </a:r>
          </a:p>
          <a:p>
            <a:pPr lvl="0" algn="just"/>
            <a:r>
              <a:rPr lang="hr-HR" dirty="0" smtClean="0"/>
              <a:t>Ukupno </a:t>
            </a:r>
            <a:r>
              <a:rPr lang="hr-HR" b="1" dirty="0" smtClean="0"/>
              <a:t>395 škola ili 54,48%</a:t>
            </a:r>
            <a:r>
              <a:rPr lang="hr-HR" dirty="0" smtClean="0"/>
              <a:t> od anketiranih škola (383-FBIH, 12-BD BIH) </a:t>
            </a:r>
            <a:r>
              <a:rPr lang="hr-HR" b="1" dirty="0" smtClean="0"/>
              <a:t>nema ili nema ispravan sistem video nadzora</a:t>
            </a:r>
            <a:r>
              <a:rPr lang="hr-HR" dirty="0" smtClean="0"/>
              <a:t>. </a:t>
            </a:r>
            <a:endParaRPr lang="bs-Latn-BA" dirty="0" smtClean="0"/>
          </a:p>
          <a:p>
            <a:endParaRPr lang="bs-Latn-BA" dirty="0"/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vi-VN" sz="2700" dirty="0" smtClean="0"/>
              <a:t>H1****- Kapaciteti osnovnih i srednjih škola u BiH za smanjenje rizika od katastrofa su nedovoljno izgrađeni.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hr-HR" sz="3400" dirty="0" smtClean="0"/>
              <a:t>Ukupno </a:t>
            </a:r>
            <a:r>
              <a:rPr lang="hr-HR" sz="3400" b="1" dirty="0" smtClean="0"/>
              <a:t>199 škola ili 27,45%</a:t>
            </a:r>
            <a:r>
              <a:rPr lang="hr-HR" sz="3400" dirty="0" smtClean="0"/>
              <a:t> od anketiranih škola (196-FBIH, 3-BD BIH) </a:t>
            </a:r>
            <a:r>
              <a:rPr lang="hr-HR" sz="3400" b="1" dirty="0" smtClean="0"/>
              <a:t>ima manje od 3 protivpožarna aparata </a:t>
            </a:r>
            <a:r>
              <a:rPr lang="hr-HR" sz="3400" dirty="0" smtClean="0"/>
              <a:t>ili je označilo da nema dovoljno PP aparata.</a:t>
            </a:r>
          </a:p>
          <a:p>
            <a:pPr lvl="0" algn="just"/>
            <a:r>
              <a:rPr lang="hr-HR" sz="3400" dirty="0" smtClean="0"/>
              <a:t>Ukupno </a:t>
            </a:r>
            <a:r>
              <a:rPr lang="hr-HR" sz="3400" b="1" dirty="0" smtClean="0"/>
              <a:t>302 škola ili 41,66%</a:t>
            </a:r>
            <a:r>
              <a:rPr lang="hr-HR" sz="3400" dirty="0" smtClean="0"/>
              <a:t> od anketiranih škola (293-FBIH, 9-BD BIH) </a:t>
            </a:r>
            <a:r>
              <a:rPr lang="hr-HR" sz="3400" b="1" dirty="0" smtClean="0"/>
              <a:t>nema nikako ili nema ispravnu hidrantsku instalaciju</a:t>
            </a:r>
            <a:r>
              <a:rPr lang="hr-HR" sz="3400" dirty="0" smtClean="0"/>
              <a:t>.</a:t>
            </a:r>
          </a:p>
          <a:p>
            <a:pPr lvl="0" algn="just"/>
            <a:r>
              <a:rPr lang="hr-HR" sz="3400" dirty="0" smtClean="0"/>
              <a:t>Ukupno 568 škola ili 78,34% od anketiranih škola (549-FBIH, 19-BD BIH)</a:t>
            </a:r>
            <a:r>
              <a:rPr lang="hr-HR" sz="3400" b="1" dirty="0" smtClean="0"/>
              <a:t> nema nikako ili nema ispravan vatrodojavni sistema. </a:t>
            </a:r>
            <a:endParaRPr lang="bs-Latn-BA" dirty="0"/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CS" b="1" dirty="0" smtClean="0">
                <a:solidFill>
                  <a:srgbClr val="376092"/>
                </a:solidFill>
                <a:latin typeface="Arial"/>
                <a:cs typeface="Arial"/>
              </a:rPr>
              <a:t>Uvod</a:t>
            </a:r>
            <a:endParaRPr lang="bs-Latn-BA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065315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hr-HR" dirty="0" smtClean="0">
                <a:latin typeface="Arial"/>
                <a:cs typeface="Arial"/>
              </a:rPr>
              <a:t>METODOLOŠKI KORACI:</a:t>
            </a:r>
          </a:p>
          <a:p>
            <a:pPr marL="514350" lvl="0" indent="-514350">
              <a:buFont typeface="+mj-lt"/>
              <a:buAutoNum type="alphaUcPeriod"/>
            </a:pPr>
            <a:r>
              <a:rPr lang="hr-HR" dirty="0" smtClean="0">
                <a:latin typeface="Arial"/>
                <a:cs typeface="Arial"/>
              </a:rPr>
              <a:t>Formulisanje istraživačkog problema;</a:t>
            </a:r>
            <a:endParaRPr lang="bs-Latn-BA" dirty="0" smtClean="0">
              <a:latin typeface="Arial"/>
              <a:cs typeface="Arial"/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hr-HR" dirty="0" smtClean="0">
                <a:latin typeface="Arial"/>
                <a:cs typeface="Arial"/>
              </a:rPr>
              <a:t>Teorijsko i operacionalno (radno) definisanje pojave koja je predmet istraživanja;</a:t>
            </a:r>
            <a:endParaRPr lang="bs-Latn-BA" dirty="0" smtClean="0">
              <a:latin typeface="Arial"/>
              <a:cs typeface="Arial"/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hr-HR" dirty="0" smtClean="0">
                <a:latin typeface="Arial"/>
                <a:cs typeface="Arial"/>
              </a:rPr>
              <a:t>Postavljanje pretpostavki - hipoteza istraživanja;</a:t>
            </a:r>
            <a:endParaRPr lang="bs-Latn-BA" dirty="0" smtClean="0">
              <a:latin typeface="Arial"/>
              <a:cs typeface="Arial"/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hr-HR" dirty="0" smtClean="0">
                <a:latin typeface="Arial"/>
                <a:cs typeface="Arial"/>
              </a:rPr>
              <a:t>Prikupljanje podataka;</a:t>
            </a:r>
            <a:endParaRPr lang="bs-Latn-BA" dirty="0" smtClean="0">
              <a:latin typeface="Arial"/>
              <a:cs typeface="Arial"/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hr-HR" dirty="0" smtClean="0">
                <a:latin typeface="Arial"/>
                <a:cs typeface="Arial"/>
              </a:rPr>
              <a:t>Objašnjenje i verifikacija hipoteze.</a:t>
            </a:r>
            <a:endParaRPr lang="bs-Latn-BA" dirty="0" smtClean="0">
              <a:latin typeface="Arial"/>
              <a:cs typeface="Arial"/>
            </a:endParaRPr>
          </a:p>
          <a:p>
            <a:endParaRPr lang="bs-Latn-BA" dirty="0"/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Sinteza</a:t>
            </a:r>
            <a:r>
              <a:rPr lang="en-US" dirty="0" smtClean="0"/>
              <a:t> </a:t>
            </a:r>
            <a:r>
              <a:rPr lang="en-US" dirty="0" err="1" smtClean="0"/>
              <a:t>rezultata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/>
              <a:t>Nesigurne</a:t>
            </a:r>
            <a:r>
              <a:rPr lang="x-none" dirty="0"/>
              <a:t> škole-75 (FBiH)</a:t>
            </a:r>
            <a:endParaRPr lang="sr-Latn-CS" dirty="0"/>
          </a:p>
          <a:p>
            <a:r>
              <a:rPr lang="x-none" dirty="0"/>
              <a:t>Djelimično sigurne škole-103 (FBiH-102, BD BiH-1)</a:t>
            </a:r>
            <a:endParaRPr lang="sr-Latn-CS" dirty="0"/>
          </a:p>
          <a:p>
            <a:r>
              <a:rPr lang="x-none" dirty="0"/>
              <a:t>Prilično sigurne škole-282 (FBIH-261, BD BIH-21</a:t>
            </a:r>
            <a:r>
              <a:rPr lang="x-none" dirty="0" smtClean="0"/>
              <a:t>)</a:t>
            </a:r>
            <a:endParaRPr lang="bs-Latn-BA" dirty="0"/>
          </a:p>
          <a:p>
            <a:r>
              <a:rPr lang="x-none" dirty="0"/>
              <a:t>Sigurne škole-76 (FBiH-71, BD BIH-5)</a:t>
            </a:r>
            <a:endParaRPr lang="bs-Latn-B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650501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b="1" dirty="0" smtClean="0">
                <a:solidFill>
                  <a:srgbClr val="376092"/>
                </a:solidFill>
              </a:rPr>
              <a:t>Zaključci</a:t>
            </a:r>
            <a:endParaRPr lang="bs-Latn-BA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hr-HR" dirty="0" smtClean="0"/>
              <a:t>Na bazi provednog istraživanja:</a:t>
            </a:r>
          </a:p>
          <a:p>
            <a:pPr algn="just"/>
            <a:r>
              <a:rPr lang="hr-HR" b="1" dirty="0" smtClean="0"/>
              <a:t>Identifikovani reprezentativni rizici </a:t>
            </a:r>
            <a:r>
              <a:rPr lang="hr-HR" dirty="0" smtClean="0"/>
              <a:t>i procjenjen broj škola koje se nalaze pod direktnim uticajem istih (bile izložene ili potencijalno izložene);</a:t>
            </a:r>
            <a:endParaRPr lang="bs-Latn-BA" dirty="0" smtClean="0"/>
          </a:p>
          <a:p>
            <a:pPr lvl="0" algn="just"/>
            <a:r>
              <a:rPr lang="hr-HR" b="1" dirty="0" smtClean="0"/>
              <a:t>Sagledani su kapaciteti škola da primijene </a:t>
            </a:r>
            <a:r>
              <a:rPr lang="hr-HR" dirty="0" smtClean="0"/>
              <a:t>aktivnosti/mjere djelovanja u fazama prevencije, odgovora i otklanjanja posljedica.</a:t>
            </a:r>
            <a:endParaRPr lang="bs-Latn-BA" dirty="0" smtClean="0"/>
          </a:p>
          <a:p>
            <a:pPr algn="just"/>
            <a:r>
              <a:rPr lang="hr-HR" dirty="0"/>
              <a:t>I</a:t>
            </a:r>
            <a:r>
              <a:rPr lang="hr-HR" dirty="0" smtClean="0"/>
              <a:t>ndirektno anketnim ispitivanjem obuhvaćeno je </a:t>
            </a:r>
            <a:r>
              <a:rPr lang="hr-HR" b="1" dirty="0" smtClean="0"/>
              <a:t>191.649 učenika </a:t>
            </a:r>
            <a:r>
              <a:rPr lang="hr-HR" dirty="0" smtClean="0"/>
              <a:t>ili </a:t>
            </a:r>
            <a:r>
              <a:rPr lang="hr-HR" b="1" dirty="0" smtClean="0"/>
              <a:t>45,99% školske</a:t>
            </a:r>
            <a:r>
              <a:rPr lang="hr-HR" dirty="0" smtClean="0"/>
              <a:t> populacije u BiH (bez trenutnih rezultata za Republiku Srpsku) koja pohađa škole i tokom nastave boravi u školskim objektima.</a:t>
            </a:r>
            <a:endParaRPr lang="bs-Latn-BA" dirty="0" smtClean="0"/>
          </a:p>
          <a:p>
            <a:endParaRPr lang="bs-Latn-BA" dirty="0"/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5373216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Sa aspekta uticaja, mogu se izdvojiti opasnosti: </a:t>
            </a:r>
            <a:r>
              <a:rPr kumimoji="0" lang="hr-H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poplave, klizišta, zemljotresi i požari, </a:t>
            </a:r>
            <a:r>
              <a:rPr kumimoji="0" lang="hr-H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respektivno.</a:t>
            </a:r>
            <a:endParaRPr kumimoji="0" lang="hr-H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02" name="Chart 326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692696"/>
            <a:ext cx="7200800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smtClean="0">
                <a:solidFill>
                  <a:srgbClr val="376092"/>
                </a:solidFill>
              </a:rPr>
              <a:t>Diskusija/preporuke</a:t>
            </a:r>
            <a:endParaRPr lang="bs-Latn-BA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 algn="just">
              <a:buNone/>
            </a:pPr>
            <a:r>
              <a:rPr lang="bs-Latn-BA" dirty="0" smtClean="0"/>
              <a:t>Zainteresovane strane da djeluju na</a:t>
            </a:r>
            <a:r>
              <a:rPr lang="hr-HR" dirty="0" smtClean="0"/>
              <a:t> unaprijeđenju sigurnosti učenika u osnovnim i srednjim školama</a:t>
            </a:r>
            <a:r>
              <a:rPr lang="bs-Latn-BA" dirty="0" smtClean="0"/>
              <a:t>.</a:t>
            </a:r>
          </a:p>
          <a:p>
            <a:pPr marL="0" lvl="0" indent="0" algn="just">
              <a:buNone/>
            </a:pPr>
            <a:r>
              <a:rPr lang="bs-Latn-BA" dirty="0" smtClean="0">
                <a:solidFill>
                  <a:srgbClr val="558ED5"/>
                </a:solidFill>
              </a:rPr>
              <a:t>Škole:</a:t>
            </a:r>
          </a:p>
          <a:p>
            <a:pPr lvl="0" algn="just"/>
            <a:r>
              <a:rPr lang="bs-Latn-BA" b="1" dirty="0" smtClean="0"/>
              <a:t>donesu ili unaprijede svoje planske dokumente (planove) i aktivnosti/mjere za smanjenje rizika</a:t>
            </a:r>
            <a:r>
              <a:rPr lang="bs-Latn-BA" dirty="0" smtClean="0"/>
              <a:t> od prirodnih i drugih nesreća, s obzirom da čak </a:t>
            </a:r>
            <a:r>
              <a:rPr lang="bs-Latn-BA" b="1" dirty="0" smtClean="0"/>
              <a:t>323 škole nije izradilo planska dokumenta</a:t>
            </a:r>
            <a:r>
              <a:rPr lang="bs-Latn-BA" dirty="0" smtClean="0"/>
              <a:t>;</a:t>
            </a:r>
          </a:p>
          <a:p>
            <a:pPr lvl="0" algn="just"/>
            <a:r>
              <a:rPr lang="bs-Latn-BA" b="1" dirty="0" smtClean="0"/>
              <a:t>unaprijede postojeća znanja i vještine nastavnika u pogledu prevencije ili postupanja u slučaju prirodne ili druge nesreće</a:t>
            </a:r>
            <a:r>
              <a:rPr lang="bs-Latn-BA" dirty="0" smtClean="0"/>
              <a:t>-</a:t>
            </a:r>
            <a:r>
              <a:rPr lang="bs-Latn-BA" b="1" dirty="0" smtClean="0"/>
              <a:t>188 škola se ne provode</a:t>
            </a:r>
            <a:r>
              <a:rPr lang="bs-Latn-BA" dirty="0" smtClean="0"/>
              <a:t> nikakve obuke nastavnog osoblja u pogledu smanjenja rizika od prirodnih i drugih nesreća,</a:t>
            </a:r>
            <a:r>
              <a:rPr lang="bs-Latn-BA" b="1" dirty="0" smtClean="0"/>
              <a:t> 258 škola u svom nastavnom</a:t>
            </a:r>
            <a:r>
              <a:rPr lang="bs-Latn-BA" dirty="0" smtClean="0"/>
              <a:t> </a:t>
            </a:r>
            <a:r>
              <a:rPr lang="bs-Latn-BA" b="1" dirty="0" smtClean="0"/>
              <a:t>planu nema</a:t>
            </a:r>
            <a:r>
              <a:rPr lang="bs-Latn-BA" dirty="0" smtClean="0"/>
              <a:t> predviđene lekcije vezane za smanjenje rizika od prirodnih i drugih nesreća</a:t>
            </a:r>
            <a:endParaRPr lang="bs-Latn-BA" dirty="0"/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b="1" dirty="0" smtClean="0">
                <a:solidFill>
                  <a:srgbClr val="376092"/>
                </a:solidFill>
              </a:rPr>
              <a:t>Diskusija/preporuke</a:t>
            </a:r>
            <a:endParaRPr lang="bs-Latn-BA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bs-Latn-BA" b="1" dirty="0" smtClean="0"/>
              <a:t>unaprijede postojeća znanja i vještine u pogledu prevencije ili postupanja u slučaju prirodne ili druge nesreće kod učenika</a:t>
            </a:r>
            <a:r>
              <a:rPr lang="bs-Latn-BA" dirty="0" smtClean="0"/>
              <a:t>, s obzirom da ukupno </a:t>
            </a:r>
            <a:r>
              <a:rPr lang="bs-Latn-BA" b="1" dirty="0" smtClean="0"/>
              <a:t>384 škole</a:t>
            </a:r>
            <a:r>
              <a:rPr lang="bs-Latn-BA" dirty="0" smtClean="0"/>
              <a:t> (52,96% od anketiranih), </a:t>
            </a:r>
            <a:r>
              <a:rPr lang="bs-Latn-BA" b="1" dirty="0" smtClean="0"/>
              <a:t>nije sa učenicima provodilo</a:t>
            </a:r>
            <a:r>
              <a:rPr lang="bs-Latn-BA" dirty="0" smtClean="0"/>
              <a:t> periodično uvježbavanje ponašanja u slučaju prirodnih i drugih nesreća.</a:t>
            </a:r>
          </a:p>
          <a:p>
            <a:pPr marL="0" indent="0" algn="just">
              <a:buNone/>
            </a:pPr>
            <a:r>
              <a:rPr lang="bs-Latn-BA" b="1" dirty="0" smtClean="0">
                <a:solidFill>
                  <a:srgbClr val="558ED5"/>
                </a:solidFill>
              </a:rPr>
              <a:t>Nadležne institucije i zajednica:</a:t>
            </a:r>
          </a:p>
          <a:p>
            <a:pPr algn="just"/>
            <a:r>
              <a:rPr lang="bs-Latn-BA" b="1" dirty="0" smtClean="0"/>
              <a:t>da sagledaju stanje sigurnosti škola u odnosu na rizik od katastrofa (prirodnih i drugiih nesreća) i na osnovu toga kreiraju adekvatne politike, obezbijede sredstva i mobiliziraju neophodne ljudske kapacitete u funkciji smanjenja rizika od katastrofa u školama</a:t>
            </a:r>
            <a:r>
              <a:rPr lang="bs-Latn-BA" dirty="0" smtClean="0"/>
              <a:t>, s obzirom da je čak </a:t>
            </a:r>
            <a:r>
              <a:rPr lang="bs-Latn-BA" b="1" dirty="0" smtClean="0"/>
              <a:t>286 škola ne izdvaja niti</a:t>
            </a:r>
            <a:r>
              <a:rPr lang="bs-Latn-BA" dirty="0" smtClean="0"/>
              <a:t> minimalna sredstva za prevenciju prirodnih i drugih nesreća. </a:t>
            </a:r>
            <a:endParaRPr lang="bs-Latn-BA" dirty="0"/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Zahvalnost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Svim</a:t>
            </a:r>
            <a:r>
              <a:rPr lang="en-US" dirty="0" smtClean="0"/>
              <a:t> </a:t>
            </a:r>
            <a:r>
              <a:rPr lang="en-US" dirty="0" err="1" smtClean="0"/>
              <a:t>osobama</a:t>
            </a:r>
            <a:r>
              <a:rPr lang="en-US" dirty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doprinijele</a:t>
            </a:r>
            <a:r>
              <a:rPr lang="en-US" dirty="0" smtClean="0"/>
              <a:t> </a:t>
            </a:r>
            <a:r>
              <a:rPr lang="en-US" dirty="0" err="1" smtClean="0"/>
              <a:t>provođenju</a:t>
            </a:r>
            <a:r>
              <a:rPr lang="en-US" dirty="0" smtClean="0"/>
              <a:t> </a:t>
            </a:r>
            <a:r>
              <a:rPr lang="en-US" dirty="0" err="1" smtClean="0"/>
              <a:t>ovog</a:t>
            </a:r>
            <a:r>
              <a:rPr lang="en-US" dirty="0" smtClean="0"/>
              <a:t> </a:t>
            </a:r>
            <a:r>
              <a:rPr lang="en-US" dirty="0" err="1" smtClean="0"/>
              <a:t>istraživanja</a:t>
            </a:r>
            <a:r>
              <a:rPr lang="en-US" dirty="0" smtClean="0"/>
              <a:t>,</a:t>
            </a:r>
          </a:p>
          <a:p>
            <a:pPr algn="just"/>
            <a:r>
              <a:rPr lang="en-US" dirty="0" err="1" smtClean="0"/>
              <a:t>Svim</a:t>
            </a:r>
            <a:r>
              <a:rPr lang="en-US" dirty="0"/>
              <a:t> </a:t>
            </a:r>
            <a:r>
              <a:rPr lang="en-US" dirty="0" err="1" smtClean="0"/>
              <a:t>institucijama</a:t>
            </a:r>
            <a:r>
              <a:rPr lang="en-US" dirty="0" smtClean="0"/>
              <a:t> (</a:t>
            </a:r>
            <a:r>
              <a:rPr lang="en-US" dirty="0" err="1" smtClean="0"/>
              <a:t>Ministarstvima</a:t>
            </a:r>
            <a:r>
              <a:rPr lang="en-US" dirty="0" smtClean="0"/>
              <a:t>, </a:t>
            </a:r>
            <a:r>
              <a:rPr lang="en-US" dirty="0" err="1" smtClean="0"/>
              <a:t>školama</a:t>
            </a:r>
            <a:r>
              <a:rPr lang="en-US" dirty="0" smtClean="0"/>
              <a:t>, </a:t>
            </a:r>
            <a:r>
              <a:rPr lang="en-US" dirty="0" err="1" smtClean="0"/>
              <a:t>agencijama</a:t>
            </a:r>
            <a:r>
              <a:rPr lang="en-US" dirty="0" smtClean="0"/>
              <a:t>, </a:t>
            </a:r>
            <a:r>
              <a:rPr lang="en-US" dirty="0" err="1" smtClean="0"/>
              <a:t>zavodima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 smtClean="0"/>
              <a:t> dr.)</a:t>
            </a:r>
          </a:p>
          <a:p>
            <a:pPr algn="just"/>
            <a:r>
              <a:rPr lang="en-US" dirty="0" err="1" smtClean="0"/>
              <a:t>Donatorima</a:t>
            </a:r>
            <a:r>
              <a:rPr lang="en-US" dirty="0" smtClean="0"/>
              <a:t> </a:t>
            </a:r>
            <a:r>
              <a:rPr lang="en-US" dirty="0" err="1" smtClean="0"/>
              <a:t>Aktion</a:t>
            </a:r>
            <a:r>
              <a:rPr lang="en-US" dirty="0" smtClean="0"/>
              <a:t> Deutschland </a:t>
            </a:r>
            <a:r>
              <a:rPr lang="en-US" dirty="0" err="1" smtClean="0"/>
              <a:t>Hilft</a:t>
            </a:r>
            <a:r>
              <a:rPr lang="en-US" dirty="0" smtClean="0"/>
              <a:t>, World Vision </a:t>
            </a:r>
            <a:r>
              <a:rPr lang="en-US" dirty="0" err="1" smtClean="0"/>
              <a:t>timu</a:t>
            </a:r>
            <a:endParaRPr lang="en-US" dirty="0" smtClean="0"/>
          </a:p>
          <a:p>
            <a:pPr algn="just"/>
            <a:r>
              <a:rPr lang="en-US" dirty="0" err="1" smtClean="0"/>
              <a:t>Kolegama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korisnim</a:t>
            </a:r>
            <a:r>
              <a:rPr lang="en-US" dirty="0" smtClean="0"/>
              <a:t> </a:t>
            </a:r>
            <a:r>
              <a:rPr lang="en-US" dirty="0" err="1" smtClean="0"/>
              <a:t>sugestijama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7003922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"/>
            <a:r>
              <a:rPr lang="bs-Latn-BA" b="1" dirty="0" smtClean="0"/>
              <a:t>Hvala</a:t>
            </a:r>
            <a:r>
              <a:rPr lang="x-none" b="1" dirty="0" smtClean="0"/>
              <a:t> na pažnji!</a:t>
            </a:r>
            <a:endParaRPr lang="sr-Latn-CS" b="1" dirty="0" smtClean="0"/>
          </a:p>
          <a:p>
            <a:pPr algn="just"/>
            <a:r>
              <a:rPr lang="sr-Latn-CS" b="1" dirty="0" smtClean="0"/>
              <a:t>Pitanja?</a:t>
            </a:r>
          </a:p>
          <a:p>
            <a:pPr algn="just"/>
            <a:endParaRPr lang="bs-Latn-BA" b="1" dirty="0" smtClean="0"/>
          </a:p>
          <a:p>
            <a:endParaRPr lang="bs-Latn-BA" dirty="0"/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CS" b="1" dirty="0" smtClean="0">
                <a:solidFill>
                  <a:srgbClr val="376092"/>
                </a:solidFill>
                <a:latin typeface="Arial"/>
                <a:cs typeface="Arial"/>
              </a:rPr>
              <a:t>Uvod</a:t>
            </a:r>
            <a:endParaRPr lang="bs-Latn-BA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lvl="0" indent="0" algn="just">
              <a:buNone/>
            </a:pPr>
            <a:r>
              <a:rPr lang="hr-HR" dirty="0" smtClean="0">
                <a:latin typeface="Arial"/>
                <a:cs typeface="Arial"/>
              </a:rPr>
              <a:t>KORIŠTENA LITERATURA I ZAKONI:</a:t>
            </a:r>
          </a:p>
          <a:p>
            <a:pPr lvl="0" algn="just"/>
            <a:r>
              <a:rPr lang="hr-HR" dirty="0" smtClean="0">
                <a:latin typeface="Arial"/>
                <a:cs typeface="Arial"/>
              </a:rPr>
              <a:t>Okvirni zakon o osnovnom i srednjem obrazovnaju u BiH («Sl. Glasnik BiH br. 18/03).</a:t>
            </a:r>
            <a:endParaRPr lang="bs-Latn-BA" dirty="0" smtClean="0">
              <a:latin typeface="Arial"/>
              <a:cs typeface="Arial"/>
            </a:endParaRPr>
          </a:p>
          <a:p>
            <a:pPr lvl="0" algn="just"/>
            <a:r>
              <a:rPr lang="hr-HR" dirty="0" smtClean="0">
                <a:latin typeface="Arial"/>
                <a:cs typeface="Arial"/>
              </a:rPr>
              <a:t>Okvirni zakon o zaštiti i spašavanju ljudi i materijalnih dobara od prirodnih ili drugih nesreća u Bosni i Hercegovini („Službeni glasnik BiH”, broj 50/08).</a:t>
            </a:r>
            <a:endParaRPr lang="bs-Latn-BA" dirty="0" smtClean="0">
              <a:latin typeface="Arial"/>
              <a:cs typeface="Arial"/>
            </a:endParaRPr>
          </a:p>
          <a:p>
            <a:pPr lvl="0" algn="just"/>
            <a:r>
              <a:rPr lang="hr-HR" dirty="0" smtClean="0">
                <a:latin typeface="Arial"/>
                <a:cs typeface="Arial"/>
              </a:rPr>
              <a:t>Zakon o zaštiti i spašavanju ljudi i materijalnih dobara od prirodnih i drugih nesreća („Službene novine Federacije Bosne i Hercegovine”, br. 39/03, 22/06 i 43/10).</a:t>
            </a:r>
            <a:endParaRPr lang="bs-Latn-BA" dirty="0" smtClean="0">
              <a:latin typeface="Arial"/>
              <a:cs typeface="Arial"/>
            </a:endParaRPr>
          </a:p>
          <a:p>
            <a:pPr lvl="0" algn="just"/>
            <a:r>
              <a:rPr lang="hr-HR" dirty="0" smtClean="0">
                <a:latin typeface="Arial"/>
                <a:cs typeface="Arial"/>
              </a:rPr>
              <a:t>Zakoni iz oblasti  zaštite i spašavanja ljudi i materijalnih dobara od prirodnih i drugih nesreća kantona u FBiH.</a:t>
            </a:r>
            <a:endParaRPr lang="bs-Latn-BA" dirty="0" smtClean="0">
              <a:latin typeface="Arial"/>
              <a:cs typeface="Arial"/>
            </a:endParaRPr>
          </a:p>
          <a:p>
            <a:pPr lvl="0" algn="just"/>
            <a:r>
              <a:rPr lang="en-US" dirty="0" smtClean="0">
                <a:latin typeface="Arial"/>
                <a:cs typeface="Arial"/>
              </a:rPr>
              <a:t>Zakon o zaštiti od požara i vatrogastvu („Službene novine Federacije BiH“, broj 64/09).</a:t>
            </a:r>
            <a:endParaRPr lang="bs-Latn-BA" dirty="0" smtClean="0">
              <a:latin typeface="Arial"/>
              <a:cs typeface="Arial"/>
            </a:endParaRPr>
          </a:p>
          <a:p>
            <a:pPr lvl="0" algn="just"/>
            <a:r>
              <a:rPr lang="en-US" dirty="0" smtClean="0">
                <a:latin typeface="Arial"/>
                <a:cs typeface="Arial"/>
              </a:rPr>
              <a:t>Zakon o obrazovanju u osnovnom i srednjem školama u Brčko Distriktu BiH (“Sl. Glasnik BD BiH” br. 10/08, 25/08, 04/13, 48/16).</a:t>
            </a:r>
            <a:endParaRPr lang="bs-Latn-BA" dirty="0" smtClean="0">
              <a:latin typeface="Arial"/>
              <a:cs typeface="Arial"/>
            </a:endParaRPr>
          </a:p>
          <a:p>
            <a:pPr algn="just"/>
            <a:r>
              <a:rPr lang="bs-Latn-BA" dirty="0" smtClean="0">
                <a:latin typeface="Arial"/>
                <a:cs typeface="Arial"/>
              </a:rPr>
              <a:t>Zakoni</a:t>
            </a:r>
            <a:r>
              <a:rPr lang="x-none" dirty="0" smtClean="0">
                <a:latin typeface="Arial"/>
                <a:cs typeface="Arial"/>
              </a:rPr>
              <a:t> o obrazovanju na nivou kantona...</a:t>
            </a:r>
            <a:endParaRPr lang="sr-Latn-CS" dirty="0" smtClean="0">
              <a:latin typeface="Arial"/>
              <a:cs typeface="Arial"/>
            </a:endParaRPr>
          </a:p>
          <a:p>
            <a:pPr algn="just"/>
            <a:r>
              <a:rPr lang="sr-Latn-CS" dirty="0" smtClean="0">
                <a:latin typeface="Arial"/>
                <a:cs typeface="Arial"/>
              </a:rPr>
              <a:t>Literatura iz oblasti zaštite i spasavanja...</a:t>
            </a:r>
            <a:endParaRPr lang="bs-Latn-BA" dirty="0"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x-none" b="1" dirty="0" smtClean="0">
                <a:solidFill>
                  <a:srgbClr val="376092"/>
                </a:solidFill>
              </a:rPr>
              <a:t>Istraživačk</a:t>
            </a:r>
            <a:r>
              <a:rPr lang="sr-Latn-CS" b="1" dirty="0" smtClean="0">
                <a:solidFill>
                  <a:srgbClr val="376092"/>
                </a:solidFill>
              </a:rPr>
              <a:t>i problem</a:t>
            </a:r>
            <a:endParaRPr lang="bs-Latn-BA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 algn="just"/>
            <a:r>
              <a:rPr lang="hr-HR" sz="34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Prirodne ili druge nesreće </a:t>
            </a:r>
            <a:r>
              <a:rPr lang="hr-HR" sz="3400" dirty="0">
                <a:latin typeface="Arial"/>
                <a:cs typeface="Arial"/>
              </a:rPr>
              <a:t>mogu predstavljati opštu opasnost</a:t>
            </a:r>
            <a:r>
              <a:rPr lang="hr-HR" sz="3400" dirty="0" smtClean="0">
                <a:latin typeface="Arial"/>
                <a:cs typeface="Arial"/>
              </a:rPr>
              <a:t>;</a:t>
            </a:r>
          </a:p>
          <a:p>
            <a:pPr marL="0" lvl="0" indent="0" algn="just">
              <a:buNone/>
            </a:pPr>
            <a:endParaRPr lang="bs-Latn-BA" sz="3400" dirty="0">
              <a:latin typeface="Arial"/>
              <a:cs typeface="Arial"/>
            </a:endParaRPr>
          </a:p>
          <a:p>
            <a:pPr lvl="0" algn="just"/>
            <a:r>
              <a:rPr lang="hr-HR" sz="34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Prirodne ili druge nesreće </a:t>
            </a:r>
            <a:r>
              <a:rPr lang="hr-HR" sz="3400" dirty="0">
                <a:latin typeface="Arial"/>
                <a:cs typeface="Arial"/>
              </a:rPr>
              <a:t>svojim djelovanjem, mogu u značajnoj mjeri ugroziti život i zdravlje ljudi (posebno ranjivih grupa) i destruktivno djelovati na materijalna dobra</a:t>
            </a:r>
            <a:r>
              <a:rPr lang="hr-HR" sz="3400" dirty="0" smtClean="0">
                <a:latin typeface="Arial"/>
                <a:cs typeface="Arial"/>
              </a:rPr>
              <a:t>;</a:t>
            </a:r>
          </a:p>
          <a:p>
            <a:pPr marL="0" lvl="0" indent="0" algn="just">
              <a:buNone/>
            </a:pPr>
            <a:endParaRPr lang="bs-Latn-BA" sz="3400" dirty="0">
              <a:latin typeface="Arial"/>
              <a:cs typeface="Arial"/>
            </a:endParaRPr>
          </a:p>
          <a:p>
            <a:pPr lvl="0" algn="just"/>
            <a:r>
              <a:rPr lang="hr-HR" sz="34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Prirodne ili druge nesreće </a:t>
            </a:r>
            <a:r>
              <a:rPr lang="hr-HR" sz="3400" dirty="0">
                <a:latin typeface="Arial"/>
                <a:cs typeface="Arial"/>
              </a:rPr>
              <a:t>mogu imati dalekosežan negativan uticaj ako ne postoje mjere, svijest i znanje ljudi, niti tehnička i druga sredstva koja će spriječiti  njihov nastanak</a:t>
            </a:r>
            <a:r>
              <a:rPr lang="hr-HR" sz="3400" dirty="0" smtClean="0">
                <a:latin typeface="Arial"/>
                <a:cs typeface="Arial"/>
              </a:rPr>
              <a:t>;</a:t>
            </a:r>
          </a:p>
          <a:p>
            <a:pPr marL="0" lvl="0" indent="0" algn="just">
              <a:buNone/>
            </a:pPr>
            <a:endParaRPr lang="bs-Latn-BA" sz="3400" dirty="0">
              <a:latin typeface="Arial"/>
              <a:cs typeface="Arial"/>
            </a:endParaRPr>
          </a:p>
          <a:p>
            <a:pPr lvl="0" algn="just"/>
            <a:r>
              <a:rPr lang="hr-HR" sz="3400" b="1" i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Škole, tj. učenička populacija su ugroženi čak i onda kada objekti za školovanje nisu direktno ugroženi ovim prirodnim i drugim nesrećama, s obzirom da kao javni objekti služe kao centri ili mjesta za prihvat direktno pogođenog stanovništva prirodnim i drugim nesrećama.</a:t>
            </a:r>
            <a:endParaRPr lang="bs-Latn-BA" sz="3400" b="1" i="1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endParaRPr lang="bs-Latn-BA" dirty="0"/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r-Latn-CS" b="1" dirty="0">
                <a:solidFill>
                  <a:srgbClr val="376092"/>
                </a:solidFill>
                <a:latin typeface="Arial"/>
                <a:cs typeface="Arial"/>
              </a:rPr>
              <a:t>H</a:t>
            </a:r>
            <a:r>
              <a:rPr lang="x-none" b="1" dirty="0" smtClean="0">
                <a:solidFill>
                  <a:srgbClr val="376092"/>
                </a:solidFill>
                <a:latin typeface="Arial"/>
                <a:cs typeface="Arial"/>
              </a:rPr>
              <a:t>ipoteze istraživanja</a:t>
            </a:r>
            <a:endParaRPr lang="bs-Latn-BA" b="1" dirty="0">
              <a:solidFill>
                <a:srgbClr val="376092"/>
              </a:solidFill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 algn="ctr">
              <a:buNone/>
            </a:pPr>
            <a:r>
              <a:rPr lang="hr-HR" sz="3400" b="1" i="1" dirty="0" smtClean="0">
                <a:latin typeface="Arial"/>
                <a:cs typeface="Arial"/>
              </a:rPr>
              <a:t>OSNOVNA HIPOTEZA ISTRAŽIVANJA:</a:t>
            </a:r>
          </a:p>
          <a:p>
            <a:pPr lvl="0" algn="ctr">
              <a:buNone/>
            </a:pPr>
            <a:r>
              <a:rPr lang="hr-HR" sz="3400" b="1" i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Moguće  je unaprijediti sigurnost učenika u osnovnim i srednjim školama u BiH.</a:t>
            </a:r>
            <a:endParaRPr lang="bs-Latn-BA" sz="3400" i="1" dirty="0" smtClean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just"/>
            <a:endParaRPr lang="bs-Latn-BA" sz="3400" dirty="0">
              <a:latin typeface="Arial"/>
              <a:cs typeface="Arial"/>
            </a:endParaRPr>
          </a:p>
          <a:p>
            <a:pPr algn="just"/>
            <a:r>
              <a:rPr lang="hr-BA" sz="3400" dirty="0">
                <a:latin typeface="Arial"/>
                <a:cs typeface="Arial"/>
              </a:rPr>
              <a:t>Kao pomoćne hipoteze istraživanja navedene su</a:t>
            </a:r>
            <a:r>
              <a:rPr lang="hr-BA" sz="3400" dirty="0" smtClean="0">
                <a:latin typeface="Arial"/>
                <a:cs typeface="Arial"/>
              </a:rPr>
              <a:t>:</a:t>
            </a:r>
            <a:endParaRPr lang="bs-Latn-BA" sz="3400" dirty="0">
              <a:latin typeface="Arial"/>
              <a:cs typeface="Arial"/>
            </a:endParaRPr>
          </a:p>
          <a:p>
            <a:pPr algn="just"/>
            <a:r>
              <a:rPr lang="hr-HR" sz="3400" b="1" i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H</a:t>
            </a:r>
            <a:r>
              <a:rPr lang="hr-HR" sz="3400" b="1" i="1" baseline="-250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1</a:t>
            </a:r>
            <a:r>
              <a:rPr lang="hr-HR" sz="3400" b="1" i="1" baseline="300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*</a:t>
            </a:r>
            <a:r>
              <a:rPr lang="hr-HR" sz="3400" b="1" i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- Značajan broj učenika izložen je određenim prirodnim i drugim opasnostima u  objektima osnovnih i srednjih škola u BiH;</a:t>
            </a:r>
            <a:r>
              <a:rPr lang="hr-BA" sz="3400" b="1" i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endParaRPr lang="hr-BA" sz="3400" b="1" i="1" dirty="0" smtClean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just">
              <a:buNone/>
            </a:pPr>
            <a:endParaRPr lang="bs-Latn-BA" sz="340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just"/>
            <a:r>
              <a:rPr lang="hr-HR" sz="3400" b="1" i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H</a:t>
            </a:r>
            <a:r>
              <a:rPr lang="hr-HR" sz="3400" b="1" i="1" baseline="-250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1</a:t>
            </a:r>
            <a:r>
              <a:rPr lang="hr-HR" sz="3400" b="1" i="1" baseline="300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**</a:t>
            </a:r>
            <a:r>
              <a:rPr lang="hr-HR" sz="3400" b="1" i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 - Nastavni plan i program u školama u dovoljnoj mjeri ne obrađuje teme vezane za smanjenje rizika od katatrofa</a:t>
            </a:r>
            <a:r>
              <a:rPr lang="hr-HR" sz="3400" b="1" i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;</a:t>
            </a:r>
          </a:p>
          <a:p>
            <a:pPr algn="just">
              <a:buNone/>
            </a:pPr>
            <a:endParaRPr lang="bs-Latn-BA" sz="340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just"/>
            <a:r>
              <a:rPr lang="hr-HR" sz="3400" b="1" i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H</a:t>
            </a:r>
            <a:r>
              <a:rPr lang="hr-HR" sz="3400" b="1" i="1" baseline="-250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1</a:t>
            </a:r>
            <a:r>
              <a:rPr lang="hr-HR" sz="3400" b="1" i="1" baseline="300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***</a:t>
            </a:r>
            <a:r>
              <a:rPr lang="hr-HR" sz="3400" b="1" i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- Značajan broj osnovnih i srednjih škola u BiH ne posjeduje plansku dokumentaciju za smanjenje rizika od katatstrofa</a:t>
            </a:r>
            <a:r>
              <a:rPr lang="hr-HR" sz="3400" b="1" i="1" dirty="0" smtClean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.</a:t>
            </a:r>
          </a:p>
          <a:p>
            <a:pPr algn="just">
              <a:buNone/>
            </a:pPr>
            <a:endParaRPr lang="bs-Latn-BA" sz="3400" dirty="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  <a:p>
            <a:pPr algn="just"/>
            <a:r>
              <a:rPr lang="hr-HR" sz="3400" b="1" i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H</a:t>
            </a:r>
            <a:r>
              <a:rPr lang="hr-HR" sz="3400" b="1" i="1" baseline="-250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1</a:t>
            </a:r>
            <a:r>
              <a:rPr lang="hr-HR" sz="3400" b="1" i="1" baseline="30000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****</a:t>
            </a:r>
            <a:r>
              <a:rPr lang="hr-HR" sz="3400" b="1" i="1" dirty="0">
                <a:solidFill>
                  <a:schemeClr val="accent6">
                    <a:lumMod val="75000"/>
                  </a:schemeClr>
                </a:solidFill>
                <a:latin typeface="Arial"/>
                <a:cs typeface="Arial"/>
              </a:rPr>
              <a:t>- Kapaciteti osnovnih i srednjih </a:t>
            </a:r>
            <a:r>
              <a:rPr lang="hr-HR" sz="3400" b="1" i="1" dirty="0">
                <a:solidFill>
                  <a:schemeClr val="accent6">
                    <a:lumMod val="75000"/>
                  </a:schemeClr>
                </a:solidFill>
              </a:rPr>
              <a:t>škola u BiH za smanjenje rizika od katastrofa su nedovoljno izgrađeni;</a:t>
            </a:r>
            <a:endParaRPr lang="bs-Latn-BA" sz="34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bs-Latn-BA" dirty="0"/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r-Latn-CS" b="1" dirty="0" smtClean="0">
                <a:solidFill>
                  <a:srgbClr val="376092"/>
                </a:solidFill>
              </a:rPr>
              <a:t>Metode istraživanja</a:t>
            </a:r>
            <a:endParaRPr lang="bs-Latn-BA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buNone/>
            </a:pPr>
            <a:r>
              <a:rPr lang="hr-HR" b="1" dirty="0" smtClean="0">
                <a:solidFill>
                  <a:srgbClr val="558ED5"/>
                </a:solidFill>
              </a:rPr>
              <a:t>Obuhvat istraživanja:</a:t>
            </a:r>
          </a:p>
          <a:p>
            <a:pPr marL="0" lvl="0" indent="0" algn="just">
              <a:buNone/>
            </a:pPr>
            <a:r>
              <a:rPr lang="hr-HR" dirty="0" smtClean="0"/>
              <a:t>Potencijalni obuhvat istraživanja:</a:t>
            </a:r>
          </a:p>
          <a:p>
            <a:pPr lvl="0" algn="just"/>
            <a:r>
              <a:rPr lang="hr-HR" dirty="0" smtClean="0"/>
              <a:t>Ukupan broj škola u BiH su </a:t>
            </a:r>
            <a:r>
              <a:rPr lang="hr-HR" b="1" dirty="0" smtClean="0"/>
              <a:t>2109 </a:t>
            </a:r>
            <a:r>
              <a:rPr lang="hr-HR" dirty="0" smtClean="0"/>
              <a:t>osnovnih (sa područnim školama i odjeljenjima) i srednjih škola.;</a:t>
            </a:r>
          </a:p>
          <a:p>
            <a:pPr lvl="0" algn="just"/>
            <a:r>
              <a:rPr lang="hr-HR" i="1" dirty="0" smtClean="0"/>
              <a:t>Škole koje nisu obuhvaćene u istraživanjem </a:t>
            </a:r>
            <a:r>
              <a:rPr lang="hr-HR" b="1" i="1" dirty="0" smtClean="0"/>
              <a:t>778</a:t>
            </a:r>
            <a:r>
              <a:rPr lang="hr-HR" i="1" dirty="0"/>
              <a:t> </a:t>
            </a:r>
            <a:r>
              <a:rPr lang="hr-HR" i="1" dirty="0" smtClean="0"/>
              <a:t>škola </a:t>
            </a:r>
            <a:r>
              <a:rPr lang="hr-HR" i="1" dirty="0"/>
              <a:t>Republici Srpskoj, 684 redovne osnovne škole (268 devetorazrednih i 416 petorazrednih) i 94 srednje </a:t>
            </a:r>
            <a:r>
              <a:rPr lang="hr-HR" i="1" dirty="0" smtClean="0"/>
              <a:t>škole.</a:t>
            </a:r>
          </a:p>
          <a:p>
            <a:pPr marL="0" lvl="0" indent="0" algn="just">
              <a:buNone/>
            </a:pPr>
            <a:r>
              <a:rPr lang="hr-HR" b="1" dirty="0" smtClean="0"/>
              <a:t>Ukupno škola FBiH i BD BiH-1331</a:t>
            </a:r>
            <a:endParaRPr lang="bs-Latn-BA" b="1" dirty="0" smtClean="0"/>
          </a:p>
          <a:p>
            <a:endParaRPr lang="bs-Latn-BA" dirty="0"/>
          </a:p>
        </p:txBody>
      </p:sp>
    </p:spTree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r-HR" dirty="0" smtClean="0">
                <a:solidFill>
                  <a:srgbClr val="376092"/>
                </a:solidFill>
              </a:rPr>
              <a:t>Metode istraživanja-anketni upitnik</a:t>
            </a:r>
            <a:endParaRPr lang="bs-Latn-BA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hr-HR" b="1" dirty="0">
                <a:solidFill>
                  <a:srgbClr val="002060"/>
                </a:solidFill>
              </a:rPr>
              <a:t>EUSurvey (https://ec.europa.eu/eusurvey/home/about</a:t>
            </a:r>
            <a:r>
              <a:rPr lang="hr-HR" b="1" dirty="0" smtClean="0">
                <a:solidFill>
                  <a:srgbClr val="002060"/>
                </a:solidFill>
              </a:rPr>
              <a:t>)</a:t>
            </a:r>
            <a:endParaRPr lang="bs-Latn-BA" dirty="0">
              <a:solidFill>
                <a:srgbClr val="002060"/>
              </a:solidFill>
            </a:endParaRPr>
          </a:p>
          <a:p>
            <a:pPr algn="just"/>
            <a:r>
              <a:rPr lang="hr-HR" b="1" dirty="0">
                <a:solidFill>
                  <a:srgbClr val="558ED5"/>
                </a:solidFill>
              </a:rPr>
              <a:t>Korištenjem ovog alata bilo je moguće na:</a:t>
            </a:r>
            <a:endParaRPr lang="bs-Latn-BA" b="1" dirty="0">
              <a:solidFill>
                <a:srgbClr val="558ED5"/>
              </a:solidFill>
            </a:endParaRPr>
          </a:p>
          <a:p>
            <a:pPr lvl="0" algn="just"/>
            <a:r>
              <a:rPr lang="hr-HR" dirty="0"/>
              <a:t>Efikasan način dostavljanje ankete školama;</a:t>
            </a:r>
            <a:endParaRPr lang="bs-Latn-BA" dirty="0"/>
          </a:p>
          <a:p>
            <a:pPr lvl="0" algn="just"/>
            <a:r>
              <a:rPr lang="hr-HR" dirty="0"/>
              <a:t>Efikasan postupak anketiranja;</a:t>
            </a:r>
            <a:endParaRPr lang="bs-Latn-BA" dirty="0"/>
          </a:p>
          <a:p>
            <a:pPr lvl="0" algn="just"/>
            <a:r>
              <a:rPr lang="hr-HR" dirty="0"/>
              <a:t>Nemogućnost uticaja na anketiranog;</a:t>
            </a:r>
            <a:endParaRPr lang="bs-Latn-BA" dirty="0"/>
          </a:p>
          <a:p>
            <a:pPr lvl="0" algn="just"/>
            <a:r>
              <a:rPr lang="hr-HR" dirty="0"/>
              <a:t>Efikasno praćenje odziva;</a:t>
            </a:r>
            <a:endParaRPr lang="bs-Latn-BA" dirty="0"/>
          </a:p>
          <a:p>
            <a:pPr lvl="0" algn="just"/>
            <a:r>
              <a:rPr lang="hr-HR" dirty="0"/>
              <a:t>Ispis rezultata za anketiranje (u pdf formatu),</a:t>
            </a:r>
            <a:endParaRPr lang="bs-Latn-BA" dirty="0"/>
          </a:p>
          <a:p>
            <a:pPr lvl="0" algn="just"/>
            <a:r>
              <a:rPr lang="hr-HR" dirty="0"/>
              <a:t>Osnovni export rezultata u xls formatu.</a:t>
            </a:r>
            <a:endParaRPr lang="bs-Latn-BA" dirty="0"/>
          </a:p>
          <a:p>
            <a:endParaRPr lang="bs-Latn-BA" dirty="0"/>
          </a:p>
        </p:txBody>
      </p:sp>
      <p:pic>
        <p:nvPicPr>
          <p:cNvPr id="5" name="Content Placeholder 4" descr="Screen Shot 2017-10-09 at 13.35.42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08" r="2760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110605282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>
                <a:solidFill>
                  <a:srgbClr val="376092"/>
                </a:solidFill>
              </a:rPr>
              <a:t>Metode istraživanja-anketni upitnik</a:t>
            </a:r>
            <a:endParaRPr lang="bs-Latn-BA" dirty="0">
              <a:solidFill>
                <a:srgbClr val="376092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x-none" dirty="0" smtClean="0">
                <a:solidFill>
                  <a:srgbClr val="002060"/>
                </a:solidFill>
              </a:rPr>
              <a:t>Struktura</a:t>
            </a:r>
            <a:r>
              <a:rPr lang="sr-Latn-CS" dirty="0" smtClean="0">
                <a:solidFill>
                  <a:srgbClr val="002060"/>
                </a:solidFill>
              </a:rPr>
              <a:t>:</a:t>
            </a:r>
            <a:endParaRPr lang="bs-Latn-BA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 algn="just"/>
            <a:r>
              <a:rPr lang="hr-HR" dirty="0"/>
              <a:t>Uvodni dio (osnovni podaci o školi)</a:t>
            </a:r>
            <a:endParaRPr lang="bs-Latn-BA" dirty="0"/>
          </a:p>
          <a:p>
            <a:pPr lvl="0" algn="just"/>
            <a:r>
              <a:rPr lang="hr-HR" dirty="0"/>
              <a:t>Identifikacija opasnosti (poplave, klizišta, požari i dr.)</a:t>
            </a:r>
            <a:endParaRPr lang="bs-Latn-BA" dirty="0"/>
          </a:p>
          <a:p>
            <a:pPr lvl="0" algn="just"/>
            <a:r>
              <a:rPr lang="hr-HR" dirty="0"/>
              <a:t>Prevencija opasnosti,</a:t>
            </a:r>
            <a:endParaRPr lang="bs-Latn-BA" dirty="0"/>
          </a:p>
          <a:p>
            <a:pPr lvl="0" algn="just"/>
            <a:r>
              <a:rPr lang="hr-HR" dirty="0"/>
              <a:t>Kapaciteti za suprotstavljanje.</a:t>
            </a:r>
            <a:endParaRPr lang="bs-Latn-BA" dirty="0"/>
          </a:p>
          <a:p>
            <a:pPr>
              <a:buNone/>
            </a:pPr>
            <a:endParaRPr lang="bs-Latn-B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x-none" dirty="0" smtClean="0">
                <a:solidFill>
                  <a:srgbClr val="002060"/>
                </a:solidFill>
              </a:rPr>
              <a:t>Odlike</a:t>
            </a:r>
            <a:r>
              <a:rPr lang="sr-Latn-CS" dirty="0" smtClean="0">
                <a:solidFill>
                  <a:srgbClr val="002060"/>
                </a:solidFill>
              </a:rPr>
              <a:t>:</a:t>
            </a:r>
            <a:endParaRPr lang="bs-Latn-BA" dirty="0">
              <a:solidFill>
                <a:srgbClr val="00206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hr-HR" b="1" dirty="0" smtClean="0"/>
              <a:t>Interpretabilnost</a:t>
            </a:r>
            <a:r>
              <a:rPr lang="hr-HR" dirty="0" smtClean="0"/>
              <a:t>-jednostavno </a:t>
            </a:r>
            <a:r>
              <a:rPr lang="hr-HR" dirty="0"/>
              <a:t>objašnjenje rezultata,</a:t>
            </a:r>
            <a:endParaRPr lang="bs-Latn-BA" dirty="0"/>
          </a:p>
          <a:p>
            <a:pPr lvl="0"/>
            <a:r>
              <a:rPr lang="hr-HR" b="1" dirty="0" smtClean="0"/>
              <a:t>Plauzibilnost</a:t>
            </a:r>
            <a:r>
              <a:rPr lang="hr-HR" dirty="0" smtClean="0"/>
              <a:t>-jednostavnost</a:t>
            </a:r>
            <a:r>
              <a:rPr lang="hr-HR" dirty="0"/>
              <a:t>, jasnost, </a:t>
            </a:r>
            <a:r>
              <a:rPr lang="hr-HR" dirty="0" smtClean="0"/>
              <a:t>usredotočenost,</a:t>
            </a:r>
            <a:endParaRPr lang="bs-Latn-BA" dirty="0"/>
          </a:p>
          <a:p>
            <a:pPr lvl="0"/>
            <a:r>
              <a:rPr lang="hr-HR" b="1" dirty="0" smtClean="0"/>
              <a:t>Generalizacija</a:t>
            </a:r>
            <a:r>
              <a:rPr lang="hr-HR" dirty="0" smtClean="0"/>
              <a:t>-rezultati </a:t>
            </a:r>
            <a:r>
              <a:rPr lang="hr-HR" dirty="0"/>
              <a:t>trebaju biti sveobuhvatni-zaključci dobijeni na obrađenom uzorku (broj škola koji se odazvao anketiranj) moraju vrijediti za populaciju,</a:t>
            </a:r>
            <a:endParaRPr lang="bs-Latn-BA" dirty="0"/>
          </a:p>
          <a:p>
            <a:pPr lvl="0"/>
            <a:r>
              <a:rPr lang="hr-HR" dirty="0" smtClean="0"/>
              <a:t>K</a:t>
            </a:r>
            <a:r>
              <a:rPr lang="hr-HR" b="1" dirty="0" smtClean="0"/>
              <a:t>omunikativnost</a:t>
            </a:r>
            <a:r>
              <a:rPr lang="hr-HR" dirty="0" smtClean="0"/>
              <a:t>- </a:t>
            </a:r>
            <a:r>
              <a:rPr lang="hr-HR" dirty="0"/>
              <a:t>jasnost.</a:t>
            </a:r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525080757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r-HR" b="1" dirty="0" smtClean="0">
                <a:solidFill>
                  <a:srgbClr val="376092"/>
                </a:solidFill>
              </a:rPr>
              <a:t>Metode istraživanja</a:t>
            </a:r>
            <a:endParaRPr lang="bs-Latn-BA" b="1" dirty="0">
              <a:solidFill>
                <a:srgbClr val="37609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hr-HR" dirty="0" smtClean="0"/>
              <a:t>Svim </a:t>
            </a:r>
            <a:r>
              <a:rPr lang="hr-HR" dirty="0"/>
              <a:t>osnovnim i srednjim školama u </a:t>
            </a:r>
            <a:r>
              <a:rPr lang="hr-HR" dirty="0" smtClean="0"/>
              <a:t>FBiH </a:t>
            </a:r>
            <a:r>
              <a:rPr lang="hr-HR" dirty="0"/>
              <a:t>i BD BiH (za koje je </a:t>
            </a:r>
            <a:r>
              <a:rPr lang="hr-HR" b="1" dirty="0"/>
              <a:t>dobijena saglasnost</a:t>
            </a:r>
            <a:r>
              <a:rPr lang="hr-HR" dirty="0"/>
              <a:t> za provođenje anketiranja) data je mogućnost da daju svoje odgovore putem elektronskog (</a:t>
            </a:r>
            <a:r>
              <a:rPr lang="hr-HR" dirty="0" smtClean="0"/>
              <a:t>on</a:t>
            </a:r>
            <a:r>
              <a:rPr lang="hr-HR" dirty="0"/>
              <a:t>-</a:t>
            </a:r>
            <a:r>
              <a:rPr lang="hr-HR" dirty="0" smtClean="0"/>
              <a:t>line) </a:t>
            </a:r>
            <a:r>
              <a:rPr lang="hr-HR" dirty="0"/>
              <a:t>upitnika u periodu od najmanje </a:t>
            </a:r>
            <a:r>
              <a:rPr lang="hr-HR" b="1" dirty="0"/>
              <a:t>14 dana (7+7 dana</a:t>
            </a:r>
            <a:r>
              <a:rPr lang="hr-HR" b="1" dirty="0" smtClean="0"/>
              <a:t>)</a:t>
            </a:r>
            <a:r>
              <a:rPr lang="hr-HR" dirty="0" smtClean="0"/>
              <a:t>.</a:t>
            </a:r>
          </a:p>
          <a:p>
            <a:pPr algn="just"/>
            <a:r>
              <a:rPr lang="hr-HR" b="1" dirty="0" smtClean="0"/>
              <a:t>Praksa </a:t>
            </a:r>
            <a:r>
              <a:rPr lang="hr-HR" b="1" dirty="0"/>
              <a:t>je pokazala da je veći odziv bio i bolja komunikacija, ukoliko je relevantne instrukcije slalo resorno </a:t>
            </a:r>
            <a:r>
              <a:rPr lang="hr-HR" b="1" dirty="0" smtClean="0"/>
              <a:t>ministarstvo, </a:t>
            </a:r>
            <a:r>
              <a:rPr lang="hr-HR" dirty="0" smtClean="0"/>
              <a:t>kako </a:t>
            </a:r>
            <a:r>
              <a:rPr lang="hr-HR" dirty="0"/>
              <a:t>zbog ažurnosti mail adresa, tako i nadležnosti.</a:t>
            </a:r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723516435"/>
      </p:ext>
    </p:extLst>
  </p:cSld>
  <p:clrMapOvr>
    <a:masterClrMapping/>
  </p:clrMapOvr>
  <p:transition xmlns:p14="http://schemas.microsoft.com/office/powerpoint/2010/main" spd="slow">
    <p:dissolv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1987</Words>
  <Application>Microsoft Macintosh PowerPoint</Application>
  <PresentationFormat>On-screen Show (4:3)</PresentationFormat>
  <Paragraphs>154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Uvod</vt:lpstr>
      <vt:lpstr>Uvod</vt:lpstr>
      <vt:lpstr>Istraživački problem</vt:lpstr>
      <vt:lpstr>Hipoteze istraživanja</vt:lpstr>
      <vt:lpstr>Metode istraživanja</vt:lpstr>
      <vt:lpstr>Metode istraživanja-anketni upitnik</vt:lpstr>
      <vt:lpstr>Metode istraživanja-anketni upitnik</vt:lpstr>
      <vt:lpstr>Metode istraživanja</vt:lpstr>
      <vt:lpstr>Period ispitivanja</vt:lpstr>
      <vt:lpstr>Nalazi/Podaci</vt:lpstr>
      <vt:lpstr>Nalazi/Podaci</vt:lpstr>
      <vt:lpstr>Nalazi/Podaci</vt:lpstr>
      <vt:lpstr>Nalazi/Podaci</vt:lpstr>
      <vt:lpstr>H1* - Značajan broj učenika izložen je određenim prirodnim i drugim opasnostima u  objektima osnovnih i srednjih škola</vt:lpstr>
      <vt:lpstr>H1** - Nastavni plan i program u školama u dovoljnoj mjeri ne obrađuje teme vezane za smanjenje rizika od katatrofa. </vt:lpstr>
      <vt:lpstr>H1***- Značajan broj osnovnih i srednjih škola u BiH ne posjeduje plansku dokumentaciju za smanjenje rizika od katatstrofa. </vt:lpstr>
      <vt:lpstr>H1****- Kapaciteti osnovnih i srednjih škola u BiH za smanjenje rizika od katastrofa su nedovoljno izgrađeni. </vt:lpstr>
      <vt:lpstr>H1****- Kapaciteti osnovnih i srednjih škola u BiH za smanjenje rizika od katastrofa su nedovoljno izgrađeni.</vt:lpstr>
      <vt:lpstr>Sinteza rezultata</vt:lpstr>
      <vt:lpstr>Zaključci</vt:lpstr>
      <vt:lpstr>PowerPoint Presentation</vt:lpstr>
      <vt:lpstr>Diskusija/preporuke</vt:lpstr>
      <vt:lpstr>Diskusija/preporuke</vt:lpstr>
      <vt:lpstr>Zahvalnost</vt:lpstr>
      <vt:lpstr>PowerPoint Presentation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SIGURNE ŠKOLE U BIH-ŠKOLE SKROJENE ZA SIGURNO DJETINJSTVO KAPACITETI ZA SMANJENJE RIZIKA OD KATASTROFA U OSNOVNIM I SREDNJIM ŠKOLAMA U BIH </dc:title>
  <dc:creator>Microsoft</dc:creator>
  <cp:lastModifiedBy>Avatar Petrovic</cp:lastModifiedBy>
  <cp:revision>147</cp:revision>
  <dcterms:created xsi:type="dcterms:W3CDTF">2017-08-29T10:46:57Z</dcterms:created>
  <dcterms:modified xsi:type="dcterms:W3CDTF">2018-08-28T12:48:34Z</dcterms:modified>
</cp:coreProperties>
</file>