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6" r:id="rId4"/>
  </p:sldMasterIdLst>
  <p:notesMasterIdLst>
    <p:notesMasterId r:id="rId16"/>
  </p:notesMasterIdLst>
  <p:handoutMasterIdLst>
    <p:handoutMasterId r:id="rId17"/>
  </p:handoutMasterIdLst>
  <p:sldIdLst>
    <p:sldId id="307" r:id="rId5"/>
    <p:sldId id="310" r:id="rId6"/>
    <p:sldId id="309" r:id="rId7"/>
    <p:sldId id="311" r:id="rId8"/>
    <p:sldId id="312" r:id="rId9"/>
    <p:sldId id="313" r:id="rId10"/>
    <p:sldId id="315" r:id="rId11"/>
    <p:sldId id="317" r:id="rId12"/>
    <p:sldId id="318" r:id="rId13"/>
    <p:sldId id="320" r:id="rId14"/>
    <p:sldId id="319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6" userDrawn="1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1613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2028">
          <p15:clr>
            <a:srgbClr val="A4A3A4"/>
          </p15:clr>
        </p15:guide>
        <p15:guide id="6" orient="horz" pos="1212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 orient="horz" pos="2842">
          <p15:clr>
            <a:srgbClr val="A4A3A4"/>
          </p15:clr>
        </p15:guide>
        <p15:guide id="9" orient="horz">
          <p15:clr>
            <a:srgbClr val="A4A3A4"/>
          </p15:clr>
        </p15:guide>
        <p15:guide id="10" pos="2880">
          <p15:clr>
            <a:srgbClr val="A4A3A4"/>
          </p15:clr>
        </p15:guide>
        <p15:guide id="11" pos="2472">
          <p15:clr>
            <a:srgbClr val="A4A3A4"/>
          </p15:clr>
        </p15:guide>
        <p15:guide id="12" pos="2064">
          <p15:clr>
            <a:srgbClr val="A4A3A4"/>
          </p15:clr>
        </p15:guide>
        <p15:guide id="13" pos="1248" userDrawn="1">
          <p15:clr>
            <a:srgbClr val="A4A3A4"/>
          </p15:clr>
        </p15:guide>
        <p15:guide id="14" pos="840" userDrawn="1">
          <p15:clr>
            <a:srgbClr val="A4A3A4"/>
          </p15:clr>
        </p15:guide>
        <p15:guide id="15" pos="431">
          <p15:clr>
            <a:srgbClr val="A4A3A4"/>
          </p15:clr>
        </p15:guide>
        <p15:guide id="16" pos="3288">
          <p15:clr>
            <a:srgbClr val="A4A3A4"/>
          </p15:clr>
        </p15:guide>
        <p15:guide id="17" pos="3696">
          <p15:clr>
            <a:srgbClr val="A4A3A4"/>
          </p15:clr>
        </p15:guide>
        <p15:guide id="18" pos="4105">
          <p15:clr>
            <a:srgbClr val="A4A3A4"/>
          </p15:clr>
        </p15:guide>
        <p15:guide id="19" pos="4513">
          <p15:clr>
            <a:srgbClr val="A4A3A4"/>
          </p15:clr>
        </p15:guide>
        <p15:guide id="20" pos="4921">
          <p15:clr>
            <a:srgbClr val="A4A3A4"/>
          </p15:clr>
        </p15:guide>
        <p15:guide id="21" pos="5329">
          <p15:clr>
            <a:srgbClr val="A4A3A4"/>
          </p15:clr>
        </p15:guide>
        <p15:guide id="22" pos="1655">
          <p15:clr>
            <a:srgbClr val="A4A3A4"/>
          </p15:clr>
        </p15:guide>
        <p15:guide id="23">
          <p15:clr>
            <a:srgbClr val="A4A3A4"/>
          </p15:clr>
        </p15:guide>
        <p15:guide id="24" orient="horz" pos="410">
          <p15:clr>
            <a:srgbClr val="A4A3A4"/>
          </p15:clr>
        </p15:guide>
        <p15:guide id="25" orient="horz" pos="814">
          <p15:clr>
            <a:srgbClr val="A4A3A4"/>
          </p15:clr>
        </p15:guide>
        <p15:guide id="26" orient="horz" pos="1620">
          <p15:clr>
            <a:srgbClr val="A4A3A4"/>
          </p15:clr>
        </p15:guide>
        <p15:guide id="27" orient="horz" pos="1217">
          <p15:clr>
            <a:srgbClr val="A4A3A4"/>
          </p15:clr>
        </p15:guide>
        <p15:guide id="28" orient="horz" pos="2830">
          <p15:clr>
            <a:srgbClr val="A4A3A4"/>
          </p15:clr>
        </p15:guide>
        <p15:guide id="29" orient="horz" pos="7">
          <p15:clr>
            <a:srgbClr val="A4A3A4"/>
          </p15:clr>
        </p15:guide>
        <p15:guide id="30" orient="horz" pos="2444">
          <p15:clr>
            <a:srgbClr val="A4A3A4"/>
          </p15:clr>
        </p15:guide>
        <p15:guide id="31" orient="horz" pos="2023">
          <p15:clr>
            <a:srgbClr val="A4A3A4"/>
          </p15:clr>
        </p15:guide>
        <p15:guide id="32" pos="2477">
          <p15:clr>
            <a:srgbClr val="A4A3A4"/>
          </p15:clr>
        </p15:guide>
        <p15:guide id="33" pos="2074">
          <p15:clr>
            <a:srgbClr val="A4A3A4"/>
          </p15:clr>
        </p15:guide>
        <p15:guide id="35" pos="436">
          <p15:clr>
            <a:srgbClr val="A4A3A4"/>
          </p15:clr>
        </p15:guide>
        <p15:guide id="36" pos="3283">
          <p15:clr>
            <a:srgbClr val="A4A3A4"/>
          </p15:clr>
        </p15:guide>
        <p15:guide id="37" pos="3686">
          <p15:clr>
            <a:srgbClr val="A4A3A4"/>
          </p15:clr>
        </p15:guide>
        <p15:guide id="38" pos="4493">
          <p15:clr>
            <a:srgbClr val="A4A3A4"/>
          </p15:clr>
        </p15:guide>
        <p15:guide id="39" pos="4915">
          <p15:clr>
            <a:srgbClr val="A4A3A4"/>
          </p15:clr>
        </p15:guide>
        <p15:guide id="40" pos="1670">
          <p15:clr>
            <a:srgbClr val="A4A3A4"/>
          </p15:clr>
        </p15:guide>
        <p15:guide id="41" orient="horz" pos="372" userDrawn="1">
          <p15:clr>
            <a:srgbClr val="A4A3A4"/>
          </p15:clr>
        </p15:guide>
        <p15:guide id="42" orient="horz" pos="2839">
          <p15:clr>
            <a:srgbClr val="A4A3A4"/>
          </p15:clr>
        </p15:guide>
        <p15:guide id="43" orient="horz" pos="1612">
          <p15:clr>
            <a:srgbClr val="A4A3A4"/>
          </p15:clr>
        </p15:guide>
        <p15:guide id="44" pos="5315">
          <p15:clr>
            <a:srgbClr val="A4A3A4"/>
          </p15:clr>
        </p15:guide>
        <p15:guide id="45" pos="2785">
          <p15:clr>
            <a:srgbClr val="A4A3A4"/>
          </p15:clr>
        </p15:guide>
        <p15:guide id="46" pos="4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101324"/>
    <a:srgbClr val="FF6600"/>
    <a:srgbClr val="E8241C"/>
    <a:srgbClr val="00ACCB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1" autoAdjust="0"/>
    <p:restoredTop sz="98367" autoAdjust="0"/>
  </p:normalViewPr>
  <p:slideViewPr>
    <p:cSldViewPr snapToGrid="0" snapToObjects="1" showGuides="1">
      <p:cViewPr>
        <p:scale>
          <a:sx n="80" d="100"/>
          <a:sy n="80" d="100"/>
        </p:scale>
        <p:origin x="-1138" y="-288"/>
      </p:cViewPr>
      <p:guideLst>
        <p:guide orient="horz" pos="396"/>
        <p:guide orient="horz" pos="804"/>
        <p:guide orient="horz" pos="1613"/>
        <p:guide orient="horz" pos="2432"/>
        <p:guide orient="horz" pos="2028"/>
        <p:guide orient="horz" pos="1212"/>
        <p:guide orient="horz" pos="3239"/>
        <p:guide orient="horz" pos="2842"/>
        <p:guide orient="horz"/>
        <p:guide orient="horz" pos="410"/>
        <p:guide orient="horz" pos="814"/>
        <p:guide orient="horz" pos="1620"/>
        <p:guide orient="horz" pos="1217"/>
        <p:guide orient="horz" pos="2830"/>
        <p:guide orient="horz" pos="7"/>
        <p:guide orient="horz" pos="2444"/>
        <p:guide orient="horz" pos="2023"/>
        <p:guide orient="horz" pos="372"/>
        <p:guide orient="horz" pos="2839"/>
        <p:guide orient="horz" pos="1612"/>
        <p:guide pos="2880"/>
        <p:guide pos="2472"/>
        <p:guide pos="2064"/>
        <p:guide pos="1248"/>
        <p:guide pos="840"/>
        <p:guide pos="431"/>
        <p:guide pos="3288"/>
        <p:guide pos="3696"/>
        <p:guide pos="4105"/>
        <p:guide pos="4513"/>
        <p:guide pos="4921"/>
        <p:guide pos="5329"/>
        <p:guide pos="1655"/>
        <p:guide/>
        <p:guide pos="2477"/>
        <p:guide pos="2074"/>
        <p:guide pos="436"/>
        <p:guide pos="3283"/>
        <p:guide pos="3686"/>
        <p:guide pos="4493"/>
        <p:guide pos="4915"/>
        <p:guide pos="1670"/>
        <p:guide pos="5315"/>
        <p:guide pos="2785"/>
        <p:guide pos="4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2064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3D374-2B49-334B-B35A-1D4C146A411A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ACE5-7387-5049-9EF8-2FD60394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8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BDF4-9129-9945-B5FE-3CBB4106A1AA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F2CC-4B06-CB47-A2DC-DD9E6CE0C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Cover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3419" y="650875"/>
            <a:ext cx="7088981" cy="649287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4000" b="1" i="0">
                <a:solidFill>
                  <a:srgbClr val="FF6600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 smtClean="0"/>
              <a:t>Heading here</a:t>
            </a:r>
            <a:endParaRPr lang="en-US" noProof="0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73498" y="1931669"/>
            <a:ext cx="7098902" cy="1931155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21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Drag video to placeholder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625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Drag photo to placeholder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998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ck_Layout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627063"/>
            <a:ext cx="7753350" cy="649287"/>
          </a:xfr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 smtClean="0"/>
              <a:t>Heading here</a:t>
            </a:r>
            <a:endParaRPr lang="en-US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0730" y="1266826"/>
            <a:ext cx="6480115" cy="3249612"/>
          </a:xfrm>
        </p:spPr>
        <p:txBody>
          <a:bodyPr lIns="0" tIns="0" rIns="0" bIns="0">
            <a:noAutofit/>
          </a:bodyPr>
          <a:lstStyle>
            <a:lvl1pPr marL="227013" indent="-227013">
              <a:spcBef>
                <a:spcPts val="0"/>
              </a:spcBef>
              <a:buFont typeface="Wingdings" panose="05000000000000000000" pitchFamily="2" charset="2"/>
              <a:buChar char="§"/>
              <a:defRPr sz="2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0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Layou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73498" y="1593030"/>
            <a:ext cx="3898502" cy="258215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0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126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92239" y="1931670"/>
            <a:ext cx="1945323" cy="258215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400" b="0">
                <a:solidFill>
                  <a:srgbClr val="66666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852160" cy="51435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19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Drag video to placeholder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193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Drag photo to placeholder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29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Layout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627063"/>
            <a:ext cx="7753350" cy="649287"/>
          </a:xfr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 smtClean="0"/>
              <a:t>Heading here</a:t>
            </a:r>
            <a:endParaRPr lang="en-US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0730" y="1266826"/>
            <a:ext cx="6480115" cy="3249612"/>
          </a:xfrm>
        </p:spPr>
        <p:txBody>
          <a:bodyPr lIns="0" tIns="0" rIns="0" bIns="0">
            <a:noAutofit/>
          </a:bodyPr>
          <a:lstStyle>
            <a:lvl1pPr marL="227013" indent="-227013">
              <a:spcBef>
                <a:spcPts val="0"/>
              </a:spcBef>
              <a:buFont typeface="Wingdings" panose="05000000000000000000" pitchFamily="2" charset="2"/>
              <a:buChar char="§"/>
              <a:defRPr sz="2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517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ck_Cover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3419" y="650875"/>
            <a:ext cx="7088981" cy="649287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4000" b="1" i="0">
                <a:solidFill>
                  <a:srgbClr val="FF6600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 smtClean="0"/>
              <a:t>Heading here</a:t>
            </a:r>
            <a:endParaRPr lang="en-US" noProof="0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73498" y="1931669"/>
            <a:ext cx="7098902" cy="1931155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95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ck_Layou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73498" y="1593030"/>
            <a:ext cx="3898502" cy="258215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0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979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92239" y="1931670"/>
            <a:ext cx="1945323" cy="258215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400" b="0">
                <a:solidFill>
                  <a:srgbClr val="66666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852160" cy="51435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37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38" y="357510"/>
            <a:ext cx="77819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edit Master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38" y="1200151"/>
            <a:ext cx="778192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12" r:id="rId7"/>
    <p:sldLayoutId id="2147483711" r:id="rId8"/>
    <p:sldLayoutId id="2147483759" r:id="rId9"/>
    <p:sldLayoutId id="2147483764" r:id="rId10"/>
    <p:sldLayoutId id="2147483765" r:id="rId11"/>
    <p:sldLayoutId id="21474836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i="0" kern="1200">
          <a:solidFill>
            <a:schemeClr val="accent1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nwb.savethechildren.net/bs/resources/smanjenje-rizika-od-karastrofa/t-57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nwb.savethechildren.net/sites/nwb.savethechildren.net/files/library/Smjernice-bos_2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liefweb.int/sites/reliefweb.int/files/resources/UNICEF_Back_To_School_Guide_2013.pdf" TargetMode="External"/><Relationship Id="rId5" Type="http://schemas.openxmlformats.org/officeDocument/2006/relationships/hyperlink" Target="http://www.unisdr.org/files/52828_nationaldisasterriskassessmentwiagu.pdf" TargetMode="External"/><Relationship Id="rId4" Type="http://schemas.openxmlformats.org/officeDocument/2006/relationships/hyperlink" Target="http://www.unisdr.org/files/761_education-good-practices.pdf" TargetMode="Externa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473200" ty="-635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nual Input 23"/>
          <p:cNvSpPr/>
          <p:nvPr/>
        </p:nvSpPr>
        <p:spPr>
          <a:xfrm rot="16200000">
            <a:off x="3771164" y="-232936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14800" y="1229485"/>
            <a:ext cx="5200650" cy="2218565"/>
          </a:xfrm>
        </p:spPr>
        <p:txBody>
          <a:bodyPr anchor="t"/>
          <a:lstStyle/>
          <a:p>
            <a:pPr>
              <a:spcAft>
                <a:spcPts val="600"/>
              </a:spcAft>
            </a:pPr>
            <a:r>
              <a:rPr lang="bs-Latn-BA" sz="2400" b="1" dirty="0" smtClean="0">
                <a:solidFill>
                  <a:schemeClr val="tx1"/>
                </a:solidFill>
                <a:latin typeface="+mj-lt"/>
                <a:cs typeface="Gill Sans MT Pro Light"/>
              </a:rPr>
              <a:t>Uspostavljanje i jačanje sigurnog školskog okruženja u odnosu na rizike od nesreća i katastrofa	</a:t>
            </a:r>
          </a:p>
          <a:p>
            <a:pPr marL="800100" lvl="1" indent="-342900">
              <a:buFontTx/>
              <a:buChar char="-"/>
            </a:pPr>
            <a:r>
              <a:rPr lang="bs-Latn-BA" sz="2400" b="1" i="1" dirty="0" smtClean="0">
                <a:solidFill>
                  <a:schemeClr val="tx1"/>
                </a:solidFill>
                <a:latin typeface="+mj-lt"/>
                <a:cs typeface="Gill Sans MT Pro Light"/>
              </a:rPr>
              <a:t>Regionalna konferencija</a:t>
            </a:r>
          </a:p>
          <a:p>
            <a:endParaRPr lang="bs-Latn-BA" sz="2400" dirty="0">
              <a:solidFill>
                <a:schemeClr val="tx1"/>
              </a:solidFill>
              <a:latin typeface="+mj-lt"/>
              <a:cs typeface="Gill Sans MT Pro Light"/>
            </a:endParaRPr>
          </a:p>
          <a:p>
            <a:r>
              <a:rPr lang="bs-Latn-BA" sz="2400" dirty="0" smtClean="0">
                <a:solidFill>
                  <a:schemeClr val="tx1"/>
                </a:solidFill>
                <a:latin typeface="+mj-lt"/>
                <a:cs typeface="Gill Sans MT Pro Light"/>
              </a:rPr>
              <a:t>          Almir Beridan</a:t>
            </a:r>
            <a:endParaRPr lang="bs-Latn-BA" sz="2400" dirty="0">
              <a:solidFill>
                <a:schemeClr val="tx1"/>
              </a:solidFill>
              <a:latin typeface="+mj-lt"/>
              <a:cs typeface="Gill Sans MT Pro Light"/>
            </a:endParaRPr>
          </a:p>
          <a:p>
            <a:pPr marL="342900" indent="-342900">
              <a:buFontTx/>
              <a:buChar char="-"/>
            </a:pPr>
            <a:endParaRPr lang="en-US" sz="2400" b="1" i="1" dirty="0">
              <a:solidFill>
                <a:schemeClr val="tx1"/>
              </a:solidFill>
              <a:latin typeface="+mj-lt"/>
              <a:cs typeface="Gill Sans MT Pro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0" y="302683"/>
            <a:ext cx="2227600" cy="461195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TextBox 7"/>
          <p:cNvSpPr txBox="1"/>
          <p:nvPr/>
        </p:nvSpPr>
        <p:spPr>
          <a:xfrm>
            <a:off x="2859932" y="4815298"/>
            <a:ext cx="579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37021"/>
                </a:solidFill>
              </a:rPr>
              <a:t>SIGURNE ŠKOLE U BIH </a:t>
            </a:r>
            <a:r>
              <a:rPr lang="en-US" sz="1400" dirty="0" smtClean="0"/>
              <a:t> </a:t>
            </a:r>
            <a:r>
              <a:rPr lang="en-US" sz="1400" dirty="0"/>
              <a:t>ŠKOLE SKROJENE ZA SIGURNO DJETINJSTVO</a:t>
            </a:r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nual Input 23"/>
          <p:cNvSpPr/>
          <p:nvPr/>
        </p:nvSpPr>
        <p:spPr>
          <a:xfrm rot="16200000">
            <a:off x="3771164" y="-232936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95400" y="1600960"/>
            <a:ext cx="7200900" cy="2218565"/>
          </a:xfrm>
        </p:spPr>
        <p:txBody>
          <a:bodyPr anchor="t"/>
          <a:lstStyle/>
          <a:p>
            <a:endParaRPr lang="bs-Latn-BA" sz="2400" dirty="0">
              <a:solidFill>
                <a:schemeClr val="tx1"/>
              </a:solidFill>
              <a:latin typeface="+mj-lt"/>
              <a:cs typeface="Gill Sans MT Pro Light"/>
            </a:endParaRPr>
          </a:p>
          <a:p>
            <a:pPr algn="ctr"/>
            <a:r>
              <a:rPr lang="hr-HR" sz="2400" b="1" dirty="0"/>
              <a:t>HVALA NA PAŽNJI I SLUŠANJU </a:t>
            </a:r>
            <a:endParaRPr lang="bs-Latn-BA" sz="2400" b="1" dirty="0"/>
          </a:p>
          <a:p>
            <a:r>
              <a:rPr lang="bs-Latn-BA" sz="2400" dirty="0" smtClean="0">
                <a:solidFill>
                  <a:schemeClr val="tx1"/>
                </a:solidFill>
                <a:latin typeface="+mj-lt"/>
                <a:cs typeface="Gill Sans MT Pro Light"/>
              </a:rPr>
              <a:t>          </a:t>
            </a:r>
          </a:p>
          <a:p>
            <a:endParaRPr lang="bs-Latn-BA" sz="2400" dirty="0">
              <a:solidFill>
                <a:schemeClr val="tx1"/>
              </a:solidFill>
              <a:latin typeface="+mj-lt"/>
              <a:cs typeface="Gill Sans MT Pro Light"/>
            </a:endParaRPr>
          </a:p>
          <a:p>
            <a:r>
              <a:rPr lang="bs-Latn-BA" sz="2400" dirty="0" smtClean="0">
                <a:solidFill>
                  <a:schemeClr val="tx1"/>
                </a:solidFill>
                <a:latin typeface="+mj-lt"/>
                <a:cs typeface="Gill Sans MT Pro Light"/>
              </a:rPr>
              <a:t>			             Almir </a:t>
            </a:r>
            <a:r>
              <a:rPr lang="bs-Latn-BA" sz="2400" dirty="0" smtClean="0">
                <a:solidFill>
                  <a:schemeClr val="tx1"/>
                </a:solidFill>
                <a:latin typeface="+mj-lt"/>
                <a:cs typeface="Gill Sans MT Pro Light"/>
              </a:rPr>
              <a:t>Beridan</a:t>
            </a:r>
            <a:endParaRPr lang="bs-Latn-BA" sz="2400" dirty="0">
              <a:solidFill>
                <a:schemeClr val="tx1"/>
              </a:solidFill>
              <a:latin typeface="+mj-lt"/>
              <a:cs typeface="Gill Sans MT Pro Light"/>
            </a:endParaRPr>
          </a:p>
          <a:p>
            <a:pPr marL="342900" indent="-342900">
              <a:buFontTx/>
              <a:buChar char="-"/>
            </a:pPr>
            <a:endParaRPr lang="en-US" sz="2400" b="1" i="1" dirty="0">
              <a:solidFill>
                <a:schemeClr val="tx1"/>
              </a:solidFill>
              <a:latin typeface="+mj-lt"/>
              <a:cs typeface="Gill Sans MT Pro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0" y="302683"/>
            <a:ext cx="2227600" cy="461195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TextBox 7"/>
          <p:cNvSpPr txBox="1"/>
          <p:nvPr/>
        </p:nvSpPr>
        <p:spPr>
          <a:xfrm>
            <a:off x="2859932" y="4815298"/>
            <a:ext cx="579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37021"/>
                </a:solidFill>
              </a:rPr>
              <a:t>SIGURNE ŠKOLE U BIH </a:t>
            </a:r>
            <a:r>
              <a:rPr lang="en-US" sz="1400" dirty="0" smtClean="0"/>
              <a:t> </a:t>
            </a:r>
            <a:r>
              <a:rPr lang="en-US" sz="1400" dirty="0"/>
              <a:t>ŠKOLE SKROJENE ZA SIGURNO DJETINJSTVO</a:t>
            </a:r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rgbClr val="F370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6757" y="1164477"/>
            <a:ext cx="8477249" cy="232167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hr-HR" sz="2400" b="1" dirty="0" smtClean="0"/>
          </a:p>
          <a:p>
            <a:pPr>
              <a:spcAft>
                <a:spcPts val="600"/>
              </a:spcAft>
            </a:pPr>
            <a:endParaRPr lang="hr-HR" sz="2400" b="1" dirty="0"/>
          </a:p>
          <a:p>
            <a:pPr>
              <a:spcAft>
                <a:spcPts val="600"/>
              </a:spcAft>
            </a:pPr>
            <a:endParaRPr lang="hr-HR" sz="2400" b="1" dirty="0" smtClean="0"/>
          </a:p>
          <a:p>
            <a:pPr algn="ctr">
              <a:spcAft>
                <a:spcPts val="600"/>
              </a:spcAft>
            </a:pPr>
            <a:r>
              <a:rPr lang="hr-HR" sz="2800" b="1" dirty="0" smtClean="0"/>
              <a:t>HVALA NA PAŽNJI I SLUŠANJU </a:t>
            </a:r>
            <a:endParaRPr lang="bs-Latn-BA" sz="2800" b="1" dirty="0" smtClean="0"/>
          </a:p>
          <a:p>
            <a:pPr>
              <a:spcAft>
                <a:spcPts val="600"/>
              </a:spcAft>
            </a:pP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s-Latn-BA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s-Latn-BA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33" y="218838"/>
            <a:ext cx="222523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rgbClr val="F370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1181621"/>
            <a:ext cx="8751666" cy="2466454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</a:rPr>
              <a:t>Sadržaj</a:t>
            </a:r>
            <a:endParaRPr lang="bs-Latn-BA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bs-Latn-BA" sz="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Uvod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s-Latn-BA" dirty="0" smtClean="0">
                <a:latin typeface="+mn-lt"/>
              </a:rPr>
              <a:t>Svrha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kompilacije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Zbirk</a:t>
            </a:r>
            <a:r>
              <a:rPr lang="bs-Latn-BA" dirty="0">
                <a:latin typeface="+mn-lt"/>
              </a:rPr>
              <a:t>e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Propisi i publikacije na kojima se zasnivaju alati u Zbirci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Alati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Zaključci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disku</a:t>
            </a:r>
            <a:r>
              <a:rPr lang="hr-HR" dirty="0" smtClean="0"/>
              <a:t>s</a:t>
            </a:r>
            <a:r>
              <a:rPr lang="en-US" dirty="0" err="1" smtClean="0"/>
              <a:t>ija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33" y="218838"/>
            <a:ext cx="222523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rgbClr val="F370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" y="861647"/>
            <a:ext cx="3695700" cy="586513"/>
          </a:xfrm>
        </p:spPr>
        <p:txBody>
          <a:bodyPr/>
          <a:lstStyle/>
          <a:p>
            <a:pPr algn="ctr"/>
            <a:r>
              <a:rPr lang="bs-Latn-BA" dirty="0" smtClean="0">
                <a:solidFill>
                  <a:schemeClr val="bg2">
                    <a:lumMod val="75000"/>
                  </a:schemeClr>
                </a:solidFill>
              </a:rPr>
              <a:t>Uvod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4775" y="1790792"/>
            <a:ext cx="8951691" cy="2524033"/>
          </a:xfrm>
        </p:spPr>
        <p:txBody>
          <a:bodyPr/>
          <a:lstStyle/>
          <a:p>
            <a:r>
              <a:rPr lang="bs-Latn-BA" sz="2400" b="1" dirty="0" smtClean="0"/>
              <a:t>UKUPNI CILJ PROJEKTA</a:t>
            </a:r>
            <a:r>
              <a:rPr lang="bs-Latn-BA" sz="2400" dirty="0" smtClean="0"/>
              <a:t>:  Povećati otpornost lokalnih zajednica u BiH povećanjem kapaciteta odgojno-obrazovnih ustanova da se nose sa prirodnim i drugim opasnostima. </a:t>
            </a:r>
          </a:p>
          <a:p>
            <a:endParaRPr lang="en-US" sz="2400" dirty="0"/>
          </a:p>
          <a:p>
            <a:r>
              <a:rPr lang="bs-Latn-BA" sz="2400" b="1" dirty="0" smtClean="0"/>
              <a:t>POSEBNI CILJ: </a:t>
            </a:r>
            <a:r>
              <a:rPr lang="bs-Latn-BA" sz="2400" dirty="0" smtClean="0"/>
              <a:t>Povećati uključenost javnosti u ulogu smanjenja rizika od katastrofa – DRR u obrazovanju povećanjem kapaciteta odgojno-obrazovnih ustanova da se nose sa prirodnim i drugim opasnostima. </a:t>
            </a:r>
            <a:r>
              <a:rPr lang="bs-Latn-BA" sz="2400" b="1" dirty="0" smtClean="0"/>
              <a:t>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33" y="218838"/>
            <a:ext cx="222523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rgbClr val="F370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4739" y="1337012"/>
            <a:ext cx="8477249" cy="25682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bs-Latn-BA" sz="2400" b="1" dirty="0" smtClean="0"/>
              <a:t>SVRHA IZRADE ZBIRKE ALATA ZA USPOSTAVLJANJE SIGURNIH ŠKOLA</a:t>
            </a:r>
            <a:r>
              <a:rPr lang="bs-Latn-BA" sz="2400" dirty="0" smtClean="0"/>
              <a:t>: </a:t>
            </a:r>
          </a:p>
          <a:p>
            <a:pPr algn="just">
              <a:spcAft>
                <a:spcPts val="1200"/>
              </a:spcAft>
            </a:pPr>
            <a:endParaRPr lang="bs-Latn-BA" sz="1050" dirty="0"/>
          </a:p>
          <a:p>
            <a:pPr algn="just">
              <a:spcAft>
                <a:spcPts val="1200"/>
              </a:spcAft>
            </a:pPr>
            <a:r>
              <a:rPr lang="bs-Latn-BA" dirty="0" smtClean="0"/>
              <a:t>Objedinjavanje dokumenata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proizašli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višegodišnjeg</a:t>
            </a:r>
            <a:r>
              <a:rPr lang="en-US" dirty="0"/>
              <a:t> </a:t>
            </a:r>
            <a:r>
              <a:rPr lang="en-US" dirty="0" err="1"/>
              <a:t>neposrednog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s </a:t>
            </a:r>
            <a:r>
              <a:rPr lang="en-US" dirty="0" err="1"/>
              <a:t>upravama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osobljem</a:t>
            </a:r>
            <a:r>
              <a:rPr lang="en-US" dirty="0"/>
              <a:t> </a:t>
            </a:r>
            <a:r>
              <a:rPr lang="en-US" dirty="0" err="1"/>
              <a:t>odgojno-obrazovnih</a:t>
            </a:r>
            <a:r>
              <a:rPr lang="en-US" dirty="0"/>
              <a:t> </a:t>
            </a:r>
            <a:r>
              <a:rPr lang="en-US" dirty="0" err="1"/>
              <a:t>ustanova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saradnji</a:t>
            </a:r>
            <a:r>
              <a:rPr lang="en-US" dirty="0"/>
              <a:t> s </a:t>
            </a:r>
            <a:r>
              <a:rPr lang="en-US" dirty="0" err="1"/>
              <a:t>nadležnim</a:t>
            </a:r>
            <a:r>
              <a:rPr lang="en-US" dirty="0"/>
              <a:t> </a:t>
            </a:r>
            <a:r>
              <a:rPr lang="en-US" dirty="0" err="1"/>
              <a:t>ministarstvima</a:t>
            </a:r>
            <a:r>
              <a:rPr lang="en-US" dirty="0"/>
              <a:t> </a:t>
            </a:r>
            <a:r>
              <a:rPr lang="en-US" dirty="0" err="1" smtClean="0"/>
              <a:t>obrazovanja</a:t>
            </a:r>
            <a:r>
              <a:rPr lang="bs-Latn-BA" dirty="0" smtClean="0"/>
              <a:t>, </a:t>
            </a:r>
            <a:r>
              <a:rPr lang="en-US" dirty="0" err="1" smtClean="0"/>
              <a:t>institucijama</a:t>
            </a:r>
            <a:r>
              <a:rPr lang="en-US" dirty="0" smtClean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spašavanja</a:t>
            </a:r>
            <a:r>
              <a:rPr lang="en-US" dirty="0"/>
              <a:t> </a:t>
            </a:r>
            <a:r>
              <a:rPr lang="bs-Latn-BA" dirty="0" smtClean="0"/>
              <a:t>i pratećim propisima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 </a:t>
            </a:r>
            <a:r>
              <a:rPr lang="en-US" dirty="0" err="1"/>
              <a:t>vlasti</a:t>
            </a:r>
            <a:r>
              <a:rPr lang="en-US" dirty="0"/>
              <a:t> u </a:t>
            </a:r>
            <a:r>
              <a:rPr lang="en-US" dirty="0" err="1"/>
              <a:t>Bosni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Hercegovini</a:t>
            </a:r>
            <a:r>
              <a:rPr lang="bs-Latn-BA" dirty="0" smtClean="0"/>
              <a:t>.</a:t>
            </a:r>
          </a:p>
          <a:p>
            <a:pPr algn="just"/>
            <a:r>
              <a:rPr lang="en-US" sz="1400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33" y="218838"/>
            <a:ext cx="222523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rgbClr val="F370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4325" y="1337012"/>
            <a:ext cx="8477249" cy="35588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bs-Latn-BA" sz="2400" b="1" dirty="0" smtClean="0"/>
              <a:t>PROPISI I PUBLIKACIJE NA KOJIMA SE ZASNIVAJU </a:t>
            </a:r>
            <a:r>
              <a:rPr lang="bs-Latn-BA" sz="2400" b="1" dirty="0"/>
              <a:t>ALATI</a:t>
            </a:r>
            <a:r>
              <a:rPr lang="bs-Latn-BA" sz="2400" b="1" dirty="0" smtClean="0"/>
              <a:t> IZ ZBIRKE</a:t>
            </a:r>
            <a:r>
              <a:rPr lang="bs-Latn-BA" sz="2400" dirty="0" smtClean="0"/>
              <a:t>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 smtClean="0"/>
              <a:t>Sendai okvir za smanjenje rizika od katastrofa 2015-2030.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 smtClean="0"/>
              <a:t>Okvirni </a:t>
            </a:r>
            <a:r>
              <a:rPr lang="bs-Latn-BA" sz="1200" dirty="0"/>
              <a:t>zakon o zaštiti i spašavanju ljudi i materijalnih dobara od prirodnih ili drugih nesreća u BiH („Službeni glasnik BiH“, broj: 50/08) 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/>
              <a:t>Zakon o zaštiti i spašavanju ljudi i materijalnih dobara od prirodnih i drugih nesreća FBiH ("Službene novine Federacije BiH", br. 39/03, 22/06 i 43/10)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/>
              <a:t>Zakon o zaštiti i spasavanju u vanrednim situacijama Republike Srpske (“Službeni glasnik Republike Srpske” broj 121/12) 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/>
              <a:t>Zakon o zaštiti i spašavanju ljudi i materijalnih dobara od prirodnih i drugih nesreća u Brčko Distriktu Bosne i Hercegovine („Službeni glasnik BDBiH“, broj: </a:t>
            </a:r>
            <a:r>
              <a:rPr lang="bs-Latn-BA" sz="1200" dirty="0" smtClean="0"/>
              <a:t>24/16)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/>
              <a:t>Pravilnik o obu</a:t>
            </a:r>
            <a:r>
              <a:rPr lang="bs-Latn-BA" sz="1200" dirty="0"/>
              <a:t>č</a:t>
            </a:r>
            <a:r>
              <a:rPr lang="de-DE" sz="1200" dirty="0"/>
              <a:t>avanju lica u okviru osnovnog i srednjeg obrazovanja o opasnostima i za</a:t>
            </a:r>
            <a:r>
              <a:rPr lang="bs-Latn-BA" sz="1200" dirty="0"/>
              <a:t>š</a:t>
            </a:r>
            <a:r>
              <a:rPr lang="de-DE" sz="1200" dirty="0"/>
              <a:t>titi od elementarne nepogode i druge nesre</a:t>
            </a:r>
            <a:r>
              <a:rPr lang="bs-Latn-BA" sz="1200" dirty="0"/>
              <a:t>ć</a:t>
            </a:r>
            <a:r>
              <a:rPr lang="de-DE" sz="1200" dirty="0"/>
              <a:t>e</a:t>
            </a:r>
            <a:r>
              <a:rPr lang="bs-Latn-BA" sz="1200" dirty="0"/>
              <a:t> (Službeni  glasnik Republike Srpske″, broj 74/14)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Pravilnik</a:t>
            </a:r>
            <a:r>
              <a:rPr lang="en-US" sz="1200" dirty="0"/>
              <a:t> o za</a:t>
            </a:r>
            <a:r>
              <a:rPr lang="bs-Latn-BA" sz="1200" dirty="0"/>
              <a:t>š</a:t>
            </a:r>
            <a:r>
              <a:rPr lang="en-US" sz="1200" dirty="0" err="1"/>
              <a:t>titi</a:t>
            </a:r>
            <a:r>
              <a:rPr lang="en-US" sz="1200" dirty="0"/>
              <a:t> od </a:t>
            </a:r>
            <a:r>
              <a:rPr lang="en-US" sz="1200" dirty="0" err="1"/>
              <a:t>po</a:t>
            </a:r>
            <a:r>
              <a:rPr lang="bs-Latn-BA" sz="1200" dirty="0"/>
              <a:t>ž</a:t>
            </a:r>
            <a:r>
              <a:rPr lang="en-US" sz="1200" dirty="0" err="1"/>
              <a:t>ara</a:t>
            </a:r>
            <a:r>
              <a:rPr lang="en-US" sz="1200" dirty="0"/>
              <a:t> </a:t>
            </a:r>
            <a:r>
              <a:rPr lang="en-US" sz="1200" dirty="0" err="1"/>
              <a:t>gra</a:t>
            </a:r>
            <a:r>
              <a:rPr lang="bs-Latn-BA" sz="1200" dirty="0"/>
              <a:t>đ</a:t>
            </a:r>
            <a:r>
              <a:rPr lang="en-US" sz="1200" dirty="0" err="1"/>
              <a:t>evina</a:t>
            </a:r>
            <a:r>
              <a:rPr lang="en-US" sz="1200" dirty="0"/>
              <a:t> za </a:t>
            </a:r>
            <a:r>
              <a:rPr lang="en-US" sz="1200" dirty="0" err="1"/>
              <a:t>javnu</a:t>
            </a:r>
            <a:r>
              <a:rPr lang="en-US" sz="1200" dirty="0"/>
              <a:t> </a:t>
            </a:r>
            <a:r>
              <a:rPr lang="en-US" sz="1200" dirty="0" err="1"/>
              <a:t>upotrebu</a:t>
            </a:r>
            <a:r>
              <a:rPr lang="bs-Latn-BA" sz="1200" dirty="0"/>
              <a:t> (Službene novine Federacije BiH broj. 86/11)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/>
              <a:t>Metodologija za izradu Plana zaštite i spašavanja od prirodnih ili drugih nesreća institucija i organa Bosne i Hercegovine (Službeni glasnik BiH, broj: 74/12)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/>
              <a:t>Uredba o sadržaju i načinu izrade plana zaštite od elementarne nepogode i druge nesreće </a:t>
            </a:r>
            <a:r>
              <a:rPr lang="bs-Latn-BA" sz="1200" dirty="0" smtClean="0"/>
              <a:t>(Sl</a:t>
            </a:r>
            <a:r>
              <a:rPr lang="bs-Latn-BA" sz="1200" dirty="0"/>
              <a:t>. Glasnik RS br. 68/13)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/>
              <a:t>Uredba o sadržaju i načinu izrade plana zaštite i spašavanja od prirodnih i drugih nesreća (Službene  novine Federacije BiH br. 8/11)</a:t>
            </a:r>
            <a:endParaRPr lang="en-US" sz="1200" dirty="0"/>
          </a:p>
          <a:p>
            <a:pPr algn="just"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33" y="218838"/>
            <a:ext cx="222523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rgbClr val="F370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4325" y="1337012"/>
            <a:ext cx="8477249" cy="19311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bs-Latn-BA" sz="2400" b="1" dirty="0" smtClean="0"/>
              <a:t>PUBLIKACIJE NA KOJIMA SE ZASNIVAJU ALATI IZ ZBIRKE</a:t>
            </a:r>
            <a:r>
              <a:rPr lang="bs-Latn-BA" sz="24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200" dirty="0" smtClean="0"/>
              <a:t>Metodologija za izradu plana zaštite i spašavanja od nesreća i katastrofa i procjene rizika, ranjivosti i ranjivosti odgojno-obrazovnih ustanova u Bosni i </a:t>
            </a:r>
            <a:r>
              <a:rPr lang="bs-Latn-BA" sz="1200" dirty="0"/>
              <a:t>Hercegovini (Save the Children), 2017</a:t>
            </a:r>
            <a:r>
              <a:rPr lang="bs-Latn-BA" sz="120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 smtClean="0"/>
              <a:t>Smjernice </a:t>
            </a:r>
            <a:r>
              <a:rPr lang="bs-Latn-BA" sz="1200" dirty="0"/>
              <a:t>za realizaciju programa iz oblasti zaštite i spašavanja u osnovnim školama (Save the Children), 2015.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/>
              <a:t>Integrisanje smanjenja rizika od elementarnih nepogoda i drugih nesreća u nastavne i vannastavne aktivnosti : priručnik za odgajatelje u predškolskim ustanovama i nastavno osoblje u osnovnim i srednjim školama (Save the Children), 2017.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/>
              <a:t>Minimalni standardi za otpornost vaspitno-obrazovnih ustanova na nesreće i katastrofe (Save the Children), 2017.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dirty="0"/>
              <a:t>Words into Action Guidelines, Governance System, Methodologies and Use of Results, 2017. </a:t>
            </a:r>
            <a:endParaRPr lang="en-US" sz="1200" dirty="0"/>
          </a:p>
          <a:p>
            <a:r>
              <a:rPr lang="bs-Latn-BA" sz="1200" dirty="0"/>
              <a:t> </a:t>
            </a:r>
            <a:endParaRPr lang="en-US" sz="1200" dirty="0"/>
          </a:p>
          <a:p>
            <a:r>
              <a:rPr lang="bs-Latn-BA" sz="1200" b="1" dirty="0"/>
              <a:t>Web linkovi 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u="sng" dirty="0">
                <a:hlinkClick r:id="rId2"/>
              </a:rPr>
              <a:t>https://nwb.savethechildren.net/sites/nwb.savethechildren.net/files/library/Smjernice-bos_2.pdf</a:t>
            </a:r>
            <a:r>
              <a:rPr lang="bs-Latn-BA" sz="1200" dirty="0"/>
              <a:t> 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u="sng" dirty="0">
                <a:hlinkClick r:id="rId3"/>
              </a:rPr>
              <a:t>https://nwb.savethechildren.net/bs/resources/smanjenje-rizika-od-karastrofa/t-57</a:t>
            </a:r>
            <a:r>
              <a:rPr lang="bs-Latn-BA" sz="1200" dirty="0"/>
              <a:t> 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u="sng" dirty="0">
                <a:hlinkClick r:id="rId4"/>
              </a:rPr>
              <a:t>http://www.unisdr.org/files/761_education-good-practices.pdf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u="sng" dirty="0">
                <a:hlinkClick r:id="rId5"/>
              </a:rPr>
              <a:t>http://www.unisdr.org/files/52828_nationaldisasterriskassessmentwiagu.pdf </a:t>
            </a:r>
            <a:r>
              <a:rPr lang="bs-Latn-BA" sz="1200" dirty="0"/>
              <a:t> 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s-Latn-BA" sz="1200" u="sng" dirty="0">
                <a:hlinkClick r:id="rId6"/>
              </a:rPr>
              <a:t>https://reliefweb.int/sites/reliefweb.int/files/resources/UNICEF_Back_To_School_Guide_2013.pdf</a:t>
            </a:r>
            <a:endParaRPr lang="en-US" sz="1200" dirty="0"/>
          </a:p>
          <a:p>
            <a:pPr algn="just"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1233" y="218838"/>
            <a:ext cx="222523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nual Input 23"/>
          <p:cNvSpPr/>
          <p:nvPr/>
        </p:nvSpPr>
        <p:spPr>
          <a:xfrm rot="16200000">
            <a:off x="3731407" y="-232940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rgbClr val="F370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4325" y="1337012"/>
            <a:ext cx="8477249" cy="1931155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4" y="0"/>
            <a:ext cx="2072552" cy="272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17" y="5026"/>
            <a:ext cx="2483966" cy="2721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36" y="5026"/>
            <a:ext cx="2269136" cy="2720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49" y="2419342"/>
            <a:ext cx="2018910" cy="2724150"/>
          </a:xfrm>
          <a:prstGeom prst="rect">
            <a:avLst/>
          </a:prstGeom>
        </p:spPr>
      </p:pic>
      <p:pic>
        <p:nvPicPr>
          <p:cNvPr id="1026" name="Picture 2" descr="C:\Users\Samir\Desktop\thumbna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54" y="2337959"/>
            <a:ext cx="2005278" cy="28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ir\Desktop\INE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" y="2565737"/>
            <a:ext cx="2032804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51" y="2565737"/>
            <a:ext cx="1981524" cy="25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rgbClr val="F370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6757" y="1164477"/>
            <a:ext cx="8477249" cy="19311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 err="1"/>
              <a:t>Zbirka</a:t>
            </a:r>
            <a:r>
              <a:rPr lang="en-US" sz="2400" b="1" dirty="0"/>
              <a:t> </a:t>
            </a:r>
            <a:r>
              <a:rPr lang="en-US" sz="2400" b="1" dirty="0" err="1"/>
              <a:t>sadrži</a:t>
            </a:r>
            <a:r>
              <a:rPr lang="en-US" sz="2400" b="1" dirty="0"/>
              <a:t> </a:t>
            </a:r>
            <a:r>
              <a:rPr lang="en-US" sz="2400" b="1" dirty="0" err="1"/>
              <a:t>sljedeće</a:t>
            </a:r>
            <a:r>
              <a:rPr lang="en-US" sz="2400" b="1" dirty="0"/>
              <a:t> </a:t>
            </a:r>
            <a:r>
              <a:rPr lang="en-US" sz="2400" b="1" dirty="0" err="1"/>
              <a:t>alate</a:t>
            </a:r>
            <a:r>
              <a:rPr lang="en-US" sz="2400" b="1" dirty="0" smtClean="0"/>
              <a:t>:</a:t>
            </a:r>
            <a:endParaRPr lang="bs-Latn-BA" sz="2400" b="1" dirty="0" smtClean="0"/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/>
              <a:t>Upitnik</a:t>
            </a:r>
            <a:r>
              <a:rPr lang="en-US" sz="1200" dirty="0"/>
              <a:t> za </a:t>
            </a:r>
            <a:r>
              <a:rPr lang="en-US" sz="1200" dirty="0" err="1"/>
              <a:t>ispitivanje</a:t>
            </a:r>
            <a:r>
              <a:rPr lang="en-US" sz="1200" dirty="0"/>
              <a:t> </a:t>
            </a:r>
            <a:r>
              <a:rPr lang="en-US" sz="1200" dirty="0" err="1"/>
              <a:t>kapaciteta</a:t>
            </a:r>
            <a:r>
              <a:rPr lang="en-US" sz="1200" dirty="0"/>
              <a:t> za </a:t>
            </a:r>
            <a:r>
              <a:rPr lang="en-US" sz="1200" dirty="0" err="1"/>
              <a:t>smanjenje</a:t>
            </a:r>
            <a:r>
              <a:rPr lang="en-US" sz="1200" dirty="0"/>
              <a:t> </a:t>
            </a:r>
            <a:r>
              <a:rPr lang="en-US" sz="1200" dirty="0" err="1"/>
              <a:t>rizika</a:t>
            </a:r>
            <a:r>
              <a:rPr lang="en-US" sz="1200" dirty="0"/>
              <a:t> od </a:t>
            </a:r>
            <a:r>
              <a:rPr lang="en-US" sz="1200" dirty="0" err="1"/>
              <a:t>katastrofa</a:t>
            </a:r>
            <a:r>
              <a:rPr lang="en-US" sz="1200" dirty="0"/>
              <a:t> u </a:t>
            </a:r>
            <a:r>
              <a:rPr lang="en-US" sz="1200" dirty="0" err="1"/>
              <a:t>osnovnim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srednjim</a:t>
            </a:r>
            <a:r>
              <a:rPr lang="en-US" sz="1200" dirty="0"/>
              <a:t> </a:t>
            </a:r>
            <a:r>
              <a:rPr lang="en-US" sz="1200" dirty="0" err="1" smtClean="0"/>
              <a:t>školamau</a:t>
            </a:r>
            <a:r>
              <a:rPr lang="en-US" sz="1200" dirty="0" smtClean="0"/>
              <a:t> </a:t>
            </a:r>
            <a:r>
              <a:rPr lang="en-US" sz="1200" dirty="0" err="1"/>
              <a:t>Bosni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 smtClean="0"/>
              <a:t>Hercegovini</a:t>
            </a:r>
            <a:endParaRPr lang="bs-Latn-BA" sz="1200" dirty="0" smtClean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hr-HR" sz="1200" dirty="0" smtClean="0"/>
              <a:t> </a:t>
            </a:r>
            <a:r>
              <a:rPr lang="en-US" sz="1200" dirty="0" err="1" smtClean="0"/>
              <a:t>Upitnik</a:t>
            </a:r>
            <a:r>
              <a:rPr lang="en-US" sz="1200" dirty="0" smtClean="0"/>
              <a:t> </a:t>
            </a:r>
            <a:r>
              <a:rPr lang="en-US" sz="1200" dirty="0"/>
              <a:t>za </a:t>
            </a:r>
            <a:r>
              <a:rPr lang="en-US" sz="1200" dirty="0" err="1"/>
              <a:t>nastavnike</a:t>
            </a:r>
            <a:r>
              <a:rPr lang="en-US" sz="1200" dirty="0"/>
              <a:t> u </a:t>
            </a:r>
            <a:r>
              <a:rPr lang="en-US" sz="1200" dirty="0" err="1"/>
              <a:t>osnovnim</a:t>
            </a:r>
            <a:r>
              <a:rPr lang="en-US" sz="1200" dirty="0"/>
              <a:t> </a:t>
            </a:r>
            <a:r>
              <a:rPr lang="en-US" sz="1200" dirty="0" err="1"/>
              <a:t>školama</a:t>
            </a:r>
            <a:r>
              <a:rPr lang="en-US" sz="1200" dirty="0"/>
              <a:t> </a:t>
            </a:r>
            <a:r>
              <a:rPr lang="en-US" sz="1200" dirty="0" err="1"/>
              <a:t>iz</a:t>
            </a:r>
            <a:r>
              <a:rPr lang="en-US" sz="1200" dirty="0"/>
              <a:t> </a:t>
            </a:r>
            <a:r>
              <a:rPr lang="en-US" sz="1200" dirty="0" err="1"/>
              <a:t>oblasti</a:t>
            </a:r>
            <a:r>
              <a:rPr lang="en-US" sz="1200" dirty="0"/>
              <a:t> </a:t>
            </a:r>
            <a:r>
              <a:rPr lang="en-US" sz="1200" dirty="0" err="1"/>
              <a:t>smanjenja</a:t>
            </a:r>
            <a:r>
              <a:rPr lang="en-US" sz="1200" dirty="0"/>
              <a:t> </a:t>
            </a:r>
            <a:r>
              <a:rPr lang="en-US" sz="1200" dirty="0" err="1"/>
              <a:t>rizika</a:t>
            </a:r>
            <a:r>
              <a:rPr lang="en-US" sz="1200" dirty="0"/>
              <a:t> od </a:t>
            </a:r>
            <a:r>
              <a:rPr lang="en-US" sz="1200" dirty="0" err="1" smtClean="0"/>
              <a:t>katastrofa</a:t>
            </a:r>
            <a:endParaRPr lang="bs-Latn-BA" sz="1200" dirty="0" smtClean="0"/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pl-PL" sz="1200" dirty="0"/>
              <a:t>Koncept obuke o smanjenju rizika od katastrofa za nastavnike u </a:t>
            </a:r>
            <a:r>
              <a:rPr lang="pl-PL" sz="1200" dirty="0" smtClean="0"/>
              <a:t>školama</a:t>
            </a:r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pl-PL" sz="1200" dirty="0"/>
              <a:t>Smjernice za radne grupe za smanjenje rizika od </a:t>
            </a:r>
            <a:r>
              <a:rPr lang="pl-PL" sz="1200" dirty="0" smtClean="0"/>
              <a:t>katastrofa</a:t>
            </a:r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Plan </a:t>
            </a:r>
            <a:r>
              <a:rPr lang="en-US" sz="1200" dirty="0" err="1"/>
              <a:t>rada</a:t>
            </a:r>
            <a:r>
              <a:rPr lang="en-US" sz="1200" dirty="0"/>
              <a:t> za </a:t>
            </a:r>
            <a:r>
              <a:rPr lang="en-US" sz="1200" dirty="0" err="1"/>
              <a:t>izradu</a:t>
            </a:r>
            <a:r>
              <a:rPr lang="en-US" sz="1200" dirty="0"/>
              <a:t> Plana </a:t>
            </a:r>
            <a:r>
              <a:rPr lang="en-US" sz="1200" dirty="0" err="1"/>
              <a:t>zaštite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spašavanja</a:t>
            </a:r>
            <a:r>
              <a:rPr lang="en-US" sz="1200" dirty="0"/>
              <a:t> od </a:t>
            </a:r>
            <a:r>
              <a:rPr lang="en-US" sz="1200" dirty="0" err="1"/>
              <a:t>nesreća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katastrofa</a:t>
            </a:r>
            <a:r>
              <a:rPr lang="en-US" sz="1200" dirty="0"/>
              <a:t>/</a:t>
            </a:r>
            <a:r>
              <a:rPr lang="en-US" sz="1200" dirty="0" err="1"/>
              <a:t>vanrednih</a:t>
            </a:r>
            <a:r>
              <a:rPr lang="en-US" sz="1200" dirty="0"/>
              <a:t> </a:t>
            </a:r>
            <a:r>
              <a:rPr lang="en-US" sz="1200" dirty="0" err="1"/>
              <a:t>situacija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 smtClean="0"/>
              <a:t>procjene</a:t>
            </a:r>
            <a:r>
              <a:rPr lang="en-US" sz="1200" dirty="0" smtClean="0"/>
              <a:t> </a:t>
            </a:r>
            <a:r>
              <a:rPr lang="en-US" sz="1200" dirty="0" err="1"/>
              <a:t>rizika</a:t>
            </a:r>
            <a:r>
              <a:rPr lang="en-US" sz="1200" dirty="0"/>
              <a:t>, </a:t>
            </a:r>
            <a:r>
              <a:rPr lang="en-US" sz="1200" dirty="0" err="1"/>
              <a:t>ranjivosti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kapaciteta</a:t>
            </a:r>
            <a:r>
              <a:rPr lang="en-US" sz="1200" dirty="0"/>
              <a:t> </a:t>
            </a:r>
            <a:r>
              <a:rPr lang="en-US" sz="1200" dirty="0" err="1"/>
              <a:t>odgojno-obrazovne</a:t>
            </a:r>
            <a:r>
              <a:rPr lang="en-US" sz="1200" dirty="0"/>
              <a:t> </a:t>
            </a:r>
            <a:r>
              <a:rPr lang="en-US" sz="1200" dirty="0" err="1" smtClean="0"/>
              <a:t>ustanove</a:t>
            </a:r>
            <a:endParaRPr lang="bs-Latn-BA" sz="1200" dirty="0" smtClean="0"/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Plan </a:t>
            </a:r>
            <a:r>
              <a:rPr lang="en-US" sz="1200" dirty="0" err="1"/>
              <a:t>zaštite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spašavanja</a:t>
            </a:r>
            <a:r>
              <a:rPr lang="en-US" sz="1200" dirty="0"/>
              <a:t> od </a:t>
            </a:r>
            <a:r>
              <a:rPr lang="en-US" sz="1200" dirty="0" err="1"/>
              <a:t>nesreća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katastrofa</a:t>
            </a:r>
            <a:r>
              <a:rPr lang="en-US" sz="1200" dirty="0"/>
              <a:t>/u </a:t>
            </a:r>
            <a:r>
              <a:rPr lang="en-US" sz="1200" dirty="0" err="1"/>
              <a:t>vanrednim</a:t>
            </a:r>
            <a:r>
              <a:rPr lang="en-US" sz="1200" dirty="0"/>
              <a:t> </a:t>
            </a:r>
            <a:r>
              <a:rPr lang="en-US" sz="1200" dirty="0" err="1"/>
              <a:t>situacijama</a:t>
            </a:r>
            <a:r>
              <a:rPr lang="en-US" sz="1200" dirty="0"/>
              <a:t> </a:t>
            </a:r>
            <a:r>
              <a:rPr lang="en-US" sz="1200" dirty="0" err="1"/>
              <a:t>odgojno-obrazovne</a:t>
            </a:r>
            <a:r>
              <a:rPr lang="en-US" sz="1200" dirty="0"/>
              <a:t> </a:t>
            </a:r>
            <a:r>
              <a:rPr lang="en-US" sz="1200" dirty="0" err="1" smtClean="0"/>
              <a:t>ustanove</a:t>
            </a:r>
            <a:endParaRPr lang="bs-Latn-BA" sz="1200" dirty="0" smtClean="0"/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/>
              <a:t>Koncept</a:t>
            </a:r>
            <a:r>
              <a:rPr lang="en-US" sz="1200" dirty="0"/>
              <a:t> </a:t>
            </a:r>
            <a:r>
              <a:rPr lang="en-US" sz="1200" dirty="0" err="1"/>
              <a:t>elaborata</a:t>
            </a:r>
            <a:r>
              <a:rPr lang="en-US" sz="1200" dirty="0"/>
              <a:t> </a:t>
            </a:r>
            <a:r>
              <a:rPr lang="en-US" sz="1200" dirty="0" err="1"/>
              <a:t>vježbe</a:t>
            </a:r>
            <a:r>
              <a:rPr lang="en-US" sz="1200" dirty="0"/>
              <a:t> </a:t>
            </a:r>
            <a:r>
              <a:rPr lang="en-US" sz="1200" dirty="0" err="1"/>
              <a:t>evakuacije</a:t>
            </a:r>
            <a:r>
              <a:rPr lang="en-US" sz="1200" dirty="0"/>
              <a:t> u </a:t>
            </a:r>
            <a:r>
              <a:rPr lang="en-US" sz="1200" dirty="0" err="1"/>
              <a:t>odgojno-obrazovnoj</a:t>
            </a:r>
            <a:r>
              <a:rPr lang="en-US" sz="1200" dirty="0"/>
              <a:t> </a:t>
            </a:r>
            <a:r>
              <a:rPr lang="en-US" sz="1200" dirty="0" err="1" smtClean="0"/>
              <a:t>ustanovi</a:t>
            </a:r>
            <a:endParaRPr lang="bs-Latn-BA" sz="1200" dirty="0" smtClean="0"/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bs-Latn-BA" sz="1200" dirty="0"/>
              <a:t>Plan zaštite i spašavanja od nesreća i katastrofa/u vanrednim situacijama </a:t>
            </a:r>
            <a:r>
              <a:rPr lang="bs-Latn-BA" sz="1200" dirty="0" smtClean="0"/>
              <a:t>opštine/općine/grada</a:t>
            </a:r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bs-Latn-BA" sz="1200" dirty="0"/>
              <a:t>Upitnik o znanju školske djece iz oblasti smanjenja rizika od katastrofa</a:t>
            </a:r>
            <a:endParaRPr lang="en-US" sz="1200" dirty="0"/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bs-Latn-BA" sz="1200" dirty="0"/>
              <a:t>Plan integracije smanjenja rizika od katastrofa i zaštite i spašavanja u nastavni proces  –  tabelarni prikaz</a:t>
            </a:r>
            <a:endParaRPr lang="en-US" sz="1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s-Latn-BA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s-Latn-BA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33" y="218838"/>
            <a:ext cx="222523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nual Input 23"/>
          <p:cNvSpPr/>
          <p:nvPr/>
        </p:nvSpPr>
        <p:spPr>
          <a:xfrm rot="16200000">
            <a:off x="3767568" y="-232939"/>
            <a:ext cx="5148251" cy="56046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15">
                <a:moveTo>
                  <a:pt x="0" y="2288"/>
                </a:moveTo>
                <a:lnTo>
                  <a:pt x="10000" y="0"/>
                </a:lnTo>
                <a:cubicBezTo>
                  <a:pt x="9995" y="2935"/>
                  <a:pt x="10005" y="7080"/>
                  <a:pt x="10000" y="10015"/>
                </a:cubicBezTo>
                <a:lnTo>
                  <a:pt x="0" y="10000"/>
                </a:lnTo>
                <a:lnTo>
                  <a:pt x="0" y="2288"/>
                </a:lnTo>
                <a:close/>
              </a:path>
            </a:pathLst>
          </a:custGeom>
          <a:solidFill>
            <a:srgbClr val="F370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6757" y="1164477"/>
            <a:ext cx="8477249" cy="23216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sz="2400" b="1" dirty="0" smtClean="0"/>
              <a:t>ZAKLJUČCI I DISKUSIJA</a:t>
            </a:r>
            <a:endParaRPr lang="bs-Latn-BA" sz="24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400" dirty="0" smtClean="0"/>
              <a:t>Zbirka alata sadrži veliki broj korisnih dokumenata koji proizilaze iz domaće i međunarodne prakse koji su prilagođeni domaćem kontekstu i predstavljaju dio sveobuhvatnog planiranja u povećanju pripremljenosti nastavnika i nastavnica, učenica i učenika na nesreće i katastrofe/ vanredne situacije.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sz="1400" dirty="0"/>
              <a:t>Alati koji su obuhvaćeni i predstavljeni u Zbirci se, po potrebi i shvatanju mogu prilagođavati i mijenjati, dopunjavati i proširivati i prilagođavati </a:t>
            </a:r>
            <a:r>
              <a:rPr lang="bs-Latn-BA" sz="1400" dirty="0" smtClean="0"/>
              <a:t>kontekstu u </a:t>
            </a:r>
            <a:r>
              <a:rPr lang="bs-Latn-BA" sz="1400" dirty="0"/>
              <a:t>drugim zemljama u regionu.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400" dirty="0" smtClean="0"/>
              <a:t>Svi dokumenti </a:t>
            </a:r>
            <a:r>
              <a:rPr lang="hr-HR" sz="1400" dirty="0" smtClean="0"/>
              <a:t>i alati če biti </a:t>
            </a:r>
            <a:r>
              <a:rPr lang="hr-HR" sz="1400" dirty="0" smtClean="0"/>
              <a:t>dostupni </a:t>
            </a:r>
            <a:r>
              <a:rPr lang="hr-HR" sz="1400" dirty="0" smtClean="0"/>
              <a:t>online na </a:t>
            </a:r>
            <a:r>
              <a:rPr lang="hr-HR" sz="1400" dirty="0" smtClean="0"/>
              <a:t>oficijelnoj stranici organizacije World Vision, drugih organizacija i domaćih institucija sa nadležnošću u zaštiti i spašavanju i smanjenju rizika od katastrofa.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s-Latn-BA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s-Latn-BA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258"/>
            <a:ext cx="797128" cy="909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8"/>
            <a:ext cx="1820138" cy="628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33" y="218838"/>
            <a:ext cx="222523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V Strategy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37021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3C29635B-FF87-1440-A714-80BF66D64269}" vid="{302ED124-ACBC-184F-BE60-60E83FF4A9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47378DBB9FBE4FAE786108B0D9DB57" ma:contentTypeVersion="2" ma:contentTypeDescription="Create a new document." ma:contentTypeScope="" ma:versionID="fbe8b77f76b34bdca2213447889d9390">
  <xsd:schema xmlns:xsd="http://www.w3.org/2001/XMLSchema" xmlns:xs="http://www.w3.org/2001/XMLSchema" xmlns:p="http://schemas.microsoft.com/office/2006/metadata/properties" xmlns:ns2="b8e941af-ec9c-4360-a142-908c6d5b184d" targetNamespace="http://schemas.microsoft.com/office/2006/metadata/properties" ma:root="true" ma:fieldsID="010ccf2d3c2f71c6d9f792d7152feb5f" ns2:_="">
    <xsd:import namespace="b8e941af-ec9c-4360-a142-908c6d5b184d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Brand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941af-ec9c-4360-a142-908c6d5b184d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Brand_x0020_Category" ma:index="9" nillable="true" ma:displayName="Brand Category" ma:default="General" ma:format="RadioButtons" ma:internalName="Brand_x0020_Category">
      <xsd:simpleType>
        <xsd:restriction base="dms:Choice">
          <xsd:enumeration value="Brand Chapel"/>
          <xsd:enumeration value="General"/>
          <xsd:enumeration value="Guide"/>
          <xsd:enumeration value="Guidelines"/>
          <xsd:enumeration value="Icon"/>
          <xsd:enumeration value="Logo"/>
          <xsd:enumeration value="Sample Resources"/>
          <xsd:enumeration value="Template"/>
          <xsd:enumeration value="Verbal Identity"/>
          <xsd:enumeration value="Visual Ident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d_x0020_Category xmlns="b8e941af-ec9c-4360-a142-908c6d5b184d">Template</Brand_x0020_Category>
    <Document_x0020_Description xmlns="b8e941af-ec9c-4360-a142-908c6d5b184d">A PowerPoint template with an angular design</Document_x0020_Description>
  </documentManagement>
</p:properties>
</file>

<file path=customXml/itemProps1.xml><?xml version="1.0" encoding="utf-8"?>
<ds:datastoreItem xmlns:ds="http://schemas.openxmlformats.org/officeDocument/2006/customXml" ds:itemID="{939F8987-9406-4203-AFC3-AE753EF94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941af-ec9c-4360-a142-908c6d5b1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A8084-BE5F-4105-9E41-FF03A97B0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EC17A4-775C-413C-82EB-3D24FFC9562C}">
  <ds:schemaRefs>
    <ds:schemaRef ds:uri="http://purl.org/dc/elements/1.1/"/>
    <ds:schemaRef ds:uri="http://schemas.microsoft.com/office/2006/metadata/properties"/>
    <ds:schemaRef ds:uri="b8e941af-ec9c-4360-a142-908c6d5b184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792</Words>
  <Application>Microsoft Office PowerPoint</Application>
  <PresentationFormat>On-screen Show (16:9)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WV Strategy</vt:lpstr>
      <vt:lpstr>PowerPoint Presentation</vt:lpstr>
      <vt:lpstr>PowerPoint Presentation</vt:lpstr>
      <vt:lpstr>Uvod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Global Brand</Manager>
  <Company>World Vision International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Nejra Baltes</dc:creator>
  <cp:keywords/>
  <dc:description/>
  <cp:lastModifiedBy>Samir</cp:lastModifiedBy>
  <cp:revision>45</cp:revision>
  <dcterms:created xsi:type="dcterms:W3CDTF">2018-08-08T12:25:47Z</dcterms:created>
  <dcterms:modified xsi:type="dcterms:W3CDTF">2018-08-30T05:35:09Z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0x0101000D47378DBB9FBE4FAE786108B0D9DB57</vt:lpwstr>
  </property>
</Properties>
</file>