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>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r>
              <a:rPr lang="bs-Cyrl-BA" dirty="0" smtClean="0">
                <a:solidFill>
                  <a:srgbClr val="000000"/>
                </a:solidFill>
              </a:rPr>
              <a:t/>
            </a:r>
            <a:br>
              <a:rPr lang="bs-Cyrl-BA" dirty="0" smtClean="0">
                <a:solidFill>
                  <a:srgbClr val="000000"/>
                </a:solidFill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Методологија </a:t>
            </a:r>
          </a:p>
          <a:p>
            <a:pPr algn="ctr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за израду Плана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заштите и спасавања</a:t>
            </a: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у васпитно-образовним установама у Републици Српској са Смјерницама о поступању у случају опасности</a:t>
            </a:r>
          </a:p>
          <a:p>
            <a:pPr>
              <a:buFontTx/>
              <a:buChar char="-"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Унапређења у односу на постојећа методолошка рјешења: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говорити истим језиком –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терминолошка усклађеност, УНИСДР 2009,</a:t>
            </a: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терминологија адекватно представљена кроз текст, те наведена у прилогу</a:t>
            </a:r>
          </a:p>
          <a:p>
            <a:pPr algn="just"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боље дефинисани елементи анализе ризика:</a:t>
            </a: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	Анализа опасности -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географски и временски утицај, интензитет, </a:t>
            </a:r>
            <a:r>
              <a:rPr lang="sr-Cyrl-BA" sz="1800" dirty="0" smtClean="0">
                <a:latin typeface="Times New Roman" pitchFamily="18" charset="0"/>
                <a:cs typeface="Times New Roman" pitchFamily="18" charset="0"/>
              </a:rPr>
              <a:t>вјероватноћа</a:t>
            </a:r>
            <a:endParaRPr lang="sr-Cyrl-R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	Анализа осјетљивости -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изложеност, рањивост, посљедице, капацитет</a:t>
            </a: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 	координатори за репрезентативне ризике</a:t>
            </a:r>
          </a:p>
          <a:p>
            <a:pPr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bs-Latn-B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sr-Cyrl-RS" sz="2400" b="1" dirty="0" smtClean="0"/>
              <a:t>Свеобухватан сценариј</a:t>
            </a:r>
          </a:p>
          <a:p>
            <a:pPr lvl="0">
              <a:buNone/>
            </a:pPr>
            <a:endParaRPr lang="sr-Cyrl-RS" sz="1400" dirty="0" smtClean="0"/>
          </a:p>
          <a:p>
            <a:pPr lvl="0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Предвиђа анализу:</a:t>
            </a:r>
          </a:p>
          <a:p>
            <a:pPr lvl="0"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 	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највјероватнији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нежељени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догађај</a:t>
            </a: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 	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догађај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најтежим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посљедицама</a:t>
            </a: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Tx/>
              <a:buChar char="-"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    “остали ризици”</a:t>
            </a:r>
            <a:endParaRPr lang="bs-Latn-BA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Број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lang="en-US" sz="1800" b="1" i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назив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сценарија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Врста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репрезентативног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Координатор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носилац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израде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сценарија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Увод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сценариј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сценарија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s-Cyrl-BA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изложености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Опис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највјероватнијег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нежељеног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догађаја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вјероватноће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рањивости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s-Cyrl-BA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 посљедица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капацитета</a:t>
                      </a:r>
                      <a:endParaRPr lang="bs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Утврђени критеријуми за вјероватноћу и учесталост</a:t>
            </a:r>
          </a:p>
          <a:p>
            <a:pPr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dirty="0"/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19200" y="2286000"/>
          <a:ext cx="7162800" cy="2593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560"/>
                <a:gridCol w="1432560"/>
                <a:gridCol w="1432560"/>
                <a:gridCol w="1432560"/>
                <a:gridCol w="14325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sr-Cyrl-RS" sz="12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sr-Cyrl-RS" sz="1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Категорија</a:t>
                      </a:r>
                      <a:endParaRPr lang="bs-Latn-BA" sz="1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Квалитативна оцјена</a:t>
                      </a: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Вјероватноћа </a:t>
                      </a: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Учесталост</a:t>
                      </a:r>
                      <a:endParaRPr lang="bs-Latn-BA" sz="12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s-Cyrl-BA" sz="12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Одабрана вриједност -</a:t>
                      </a:r>
                      <a:endParaRPr lang="bs-Latn-BA" sz="1200" b="1" i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bs-Cyrl-BA" sz="12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означити са х</a:t>
                      </a:r>
                      <a:endParaRPr lang="bs-Latn-BA" sz="1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ниска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 1 %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једном у 100 г. и рјеђе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Latn-BA" sz="1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Ниска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– 5 %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једном у 20 - 100 г.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Latn-BA" sz="1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Просјечна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5 – 50 %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једном у 2 - 20 г.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Latn-BA" sz="1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Висока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 – 98 %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једном у 1 – 2 г.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висока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преко 98 %</a:t>
                      </a:r>
                      <a:endParaRPr lang="bs-Latn-B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једном годишње и чешће</a:t>
                      </a:r>
                      <a:endParaRPr lang="bs-Latn-BA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Latn-BA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Утврђени критеријуми за процјену утицаја посљедица по </a:t>
            </a: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циљне/ризичне групе (људи, имовина, животна средина, </a:t>
            </a: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инфраструктура)</a:t>
            </a:r>
          </a:p>
          <a:p>
            <a:pPr algn="just"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2819400"/>
          <a:ext cx="6858000" cy="3206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1714500"/>
                <a:gridCol w="1714500"/>
                <a:gridCol w="17145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bs-Cyrl-BA" sz="14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Циљна/ризична група – имовина</a:t>
                      </a:r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Категорија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Посљедице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Критеријум - материјална штета процијењена у КМ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bs-Cyrl-BA" sz="1400" b="1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bs-Cyrl-BA" sz="1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Одабрана вриједност -</a:t>
                      </a:r>
                      <a:endParaRPr lang="bs-Latn-BA" sz="1400" b="1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bs-Cyrl-BA" sz="1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означити са х</a:t>
                      </a:r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Занемарљиве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 1000 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до 3000 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Умјерене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 до 10000 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Значајне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10000 до 30000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Катастрофалне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преко 30000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bs-Latn-BA" sz="1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914400"/>
          <a:ext cx="8077200" cy="2525182"/>
        </p:xfrm>
        <a:graphic>
          <a:graphicData uri="http://schemas.openxmlformats.org/drawingml/2006/table">
            <a:tbl>
              <a:tblPr/>
              <a:tblGrid>
                <a:gridCol w="1447800"/>
                <a:gridCol w="1295400"/>
                <a:gridCol w="1371600"/>
                <a:gridCol w="1270000"/>
                <a:gridCol w="1345847"/>
                <a:gridCol w="1346553"/>
              </a:tblGrid>
              <a:tr h="235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ВИСОКА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(5)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54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ВИСОКА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(4)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98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ПРОСЈЕЧНА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(3)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172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s-Cyrl-BA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НИСКА</a:t>
                      </a:r>
                      <a:r>
                        <a:rPr lang="en-US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(2)</a:t>
                      </a: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6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s-Cyrl-BA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НИСКА</a:t>
                      </a:r>
                      <a:r>
                        <a:rPr lang="en-US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(1)</a:t>
                      </a: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197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ЗАНЕМАРЉИВЕ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sr-Cyrl-RS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МАЛЕ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sr-Cyrl-RS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Cyrl-BA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УМЈЕРЕНЕ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Cyrl-BA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ЗНАЧАЈНЕ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КАТАСТРОФА</a:t>
                      </a:r>
                      <a:r>
                        <a:rPr lang="bs-Cyrl-BA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ЛНЕ</a:t>
                      </a: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(5)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ЉУДИ</a:t>
                      </a: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ИМОВИНА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s-Cyrl-BA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ИНФРАСТРУКТУРА</a:t>
                      </a: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ЖИВОТНА СРЕДИНА</a:t>
                      </a: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225" marR="572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4114800"/>
          <a:ext cx="3352800" cy="963930"/>
        </p:xfrm>
        <a:graphic>
          <a:graphicData uri="http://schemas.openxmlformats.org/drawingml/2006/table">
            <a:tbl>
              <a:tblPr/>
              <a:tblGrid>
                <a:gridCol w="669228"/>
                <a:gridCol w="268357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ВИСОК РИЗИК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 РИЗИК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ПРОСЈЕЧАН/ПРИХВАТЉИВ РИЗИК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НИЗАК РИЗИК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ВРЛО НИЗАК РИЗИК</a:t>
                      </a:r>
                      <a:endParaRPr lang="bs-Latn-BA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Приоритетизација ризика - прихватљив/неприхватљив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2438401"/>
          <a:ext cx="7467600" cy="3018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472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Скала</a:t>
                      </a:r>
                      <a:r>
                        <a:rPr lang="en-US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прихватљивости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Врста</a:t>
                      </a:r>
                      <a:r>
                        <a:rPr lang="en-US" sz="14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ризика</a:t>
                      </a:r>
                      <a:endParaRPr lang="bs-Latn-BA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Оцјена прихватљивости</a:t>
                      </a:r>
                      <a:endParaRPr lang="bs-Latn-BA" sz="1400" b="1" i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2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Неприхватљиво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подручје</a:t>
                      </a: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Пожар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школи</a:t>
                      </a: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Земљотрес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...</a:t>
                      </a: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r-Cyrl-RS" sz="1400" b="1" i="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Ризик</a:t>
                      </a:r>
                      <a:r>
                        <a:rPr lang="en-US" sz="1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може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прихватити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осим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изузетним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околностима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bs-Latn-BA" sz="1400" b="1" i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782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Толерисано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подручје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Поплава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...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Ризик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умањити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уколико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је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оправдано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обзиром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трошкове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782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Прихватљиво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подручје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Обилне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сњежне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падавине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Олујно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невријеме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...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Нису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потребне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додатне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мјере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осим</a:t>
                      </a:r>
                      <a:r>
                        <a:rPr lang="en-US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i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уобичајених</a:t>
                      </a:r>
                      <a:endParaRPr lang="bs-Latn-BA" sz="14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Структура Плана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заштите и спасавања</a:t>
            </a: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905000" y="2286000"/>
          <a:ext cx="5334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Процјена ризика од катастрофа</a:t>
                      </a:r>
                      <a:endParaRPr lang="bs-Latn-BA" sz="16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превентивног дјеловања</a:t>
                      </a:r>
                      <a:endParaRPr lang="bs-Latn-BA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приправности</a:t>
                      </a:r>
                      <a:endParaRPr lang="bs-Latn-BA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мобилизације</a:t>
                      </a:r>
                      <a:endParaRPr lang="bs-Latn-BA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хитног одговора</a:t>
                      </a:r>
                      <a:endParaRPr lang="bs-Latn-BA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евакуације</a:t>
                      </a:r>
                      <a:endParaRPr lang="bs-Latn-BA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Процјена ризика – трајан задатак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- 	</a:t>
            </a: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ажурирање/ревидирање Плана најмање једном годишње или чешће, по потреби</a:t>
            </a:r>
          </a:p>
          <a:p>
            <a:pPr algn="just"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ризик је промјенљива категорија, мијења се у простору и током времена и никада није раван нули – предмет сталне анализе</a:t>
            </a: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	сарадња са локалном заједницом – двосмјерни правац</a:t>
            </a:r>
            <a:endParaRPr lang="bs-Latn-BA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bs-Cyrl-BA" sz="1800" b="1" dirty="0" smtClean="0"/>
          </a:p>
          <a:p>
            <a:pPr>
              <a:buNone/>
            </a:pPr>
            <a:endParaRPr lang="bs-Cyrl-BA" sz="1800" b="1" dirty="0" smtClean="0"/>
          </a:p>
          <a:p>
            <a:pPr algn="ctr">
              <a:buNone/>
            </a:pPr>
            <a:endParaRPr lang="bs-Cyrl-B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bs-Cyrl-BA" sz="1800" b="1" dirty="0" smtClean="0">
                <a:latin typeface="Times New Roman" pitchFamily="18" charset="0"/>
                <a:cs typeface="Times New Roman" pitchFamily="18" charset="0"/>
              </a:rPr>
              <a:t>СМЈЕРНИЦЕ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BA" sz="1800" b="1" dirty="0" smtClean="0">
                <a:latin typeface="Times New Roman" pitchFamily="18" charset="0"/>
                <a:cs typeface="Times New Roman" pitchFamily="18" charset="0"/>
              </a:rPr>
              <a:t>О ПОСТУПАЊУ У СЛУЧАЈУ </a:t>
            </a:r>
            <a:r>
              <a:rPr lang="bs-Cyrl-BA" sz="1800" b="1" dirty="0" smtClean="0">
                <a:latin typeface="Times New Roman" pitchFamily="18" charset="0"/>
                <a:cs typeface="Times New Roman" pitchFamily="18" charset="0"/>
              </a:rPr>
              <a:t>ОПАСНОСТИ </a:t>
            </a:r>
            <a:endParaRPr lang="bs-Latn-BA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bs-Cyrl-BA" sz="1800" b="1" dirty="0" smtClean="0">
                <a:latin typeface="Times New Roman" pitchFamily="18" charset="0"/>
                <a:cs typeface="Times New Roman" pitchFamily="18" charset="0"/>
              </a:rPr>
              <a:t>У ВАСПИТНО-ОБРАЗОВНИМ УСТАНОВАМА У РЕПУБЛИЦИ СРПСКОЈ</a:t>
            </a:r>
            <a:endParaRPr lang="bs-Latn-BA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dirty="0"/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/>
            </a:r>
            <a:br>
              <a:rPr lang="en-US" sz="1300" b="1" dirty="0" smtClean="0">
                <a:solidFill>
                  <a:srgbClr val="000000"/>
                </a:solidFill>
              </a:rPr>
            </a:br>
            <a:r>
              <a:rPr lang="en-US" sz="1300" b="1" dirty="0" smtClean="0">
                <a:solidFill>
                  <a:srgbClr val="000000"/>
                </a:solidFill>
              </a:rPr>
              <a:t>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r>
              <a:rPr lang="bs-Cyrl-BA" dirty="0" smtClean="0">
                <a:solidFill>
                  <a:srgbClr val="000000"/>
                </a:solidFill>
              </a:rPr>
              <a:t/>
            </a:r>
            <a:br>
              <a:rPr lang="bs-Cyrl-BA" dirty="0" smtClean="0">
                <a:solidFill>
                  <a:srgbClr val="000000"/>
                </a:solidFill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2016. година - </a:t>
            </a:r>
            <a:r>
              <a:rPr lang="sr-Cyrl-RS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Пројекат: </a:t>
            </a:r>
            <a:r>
              <a:rPr lang="bs-Cyrl-BA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„Ка сигурнијим локалним заједницама у БиХ: Размјена </a:t>
            </a:r>
          </a:p>
          <a:p>
            <a:pPr algn="just">
              <a:buNone/>
            </a:pPr>
            <a:r>
              <a:rPr lang="bs-Cyrl-BA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искустава о припремљености на елементарне непогоде“</a:t>
            </a: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Општине: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Кнежево, Петрово, Станари, (Челинац 2015.)</a:t>
            </a:r>
          </a:p>
          <a:p>
            <a:pPr algn="just"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Реализована обука </a:t>
            </a:r>
          </a:p>
          <a:p>
            <a:pPr algn="just"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Урађене општинске процјене угрожености</a:t>
            </a:r>
          </a:p>
          <a:p>
            <a:pPr>
              <a:buFontTx/>
              <a:buChar char="-"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Опасности:</a:t>
            </a:r>
          </a:p>
          <a:p>
            <a:pPr>
              <a:buNone/>
            </a:pP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Пожар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Поплава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Земљотрес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Екстремне хидрометеоролошке појаве – олујни вјетар, град, грмљавинско невријеме, екстремно ниска температура,  снијег,  екстремно висока температура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Заразне болести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Ризици у саобраћају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Експлозивна средства заостала из рата</a:t>
            </a:r>
          </a:p>
          <a:p>
            <a:pPr>
              <a:buFontTx/>
              <a:buChar char="-"/>
            </a:pP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Техничко-технолошке несреће</a:t>
            </a:r>
          </a:p>
          <a:p>
            <a:pPr>
              <a:buFontTx/>
              <a:buChar char="-"/>
            </a:pP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Евакуација </a:t>
            </a:r>
            <a:endParaRPr lang="bs-Latn-BA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ПРИЈЕТЊЕ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- 	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неизграђени капацитети у локалним заједницама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изостанак сарадње или подршке од стране субјеката од значаја за заштиту и </a:t>
            </a:r>
          </a:p>
          <a:p>
            <a:pPr algn="just">
              <a:buNone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	спасавање локалне заједнице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занемаривање чињенице да васпитно-образовне установе предста вљају </a:t>
            </a:r>
          </a:p>
          <a:p>
            <a:pPr algn="just">
              <a:buNone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	високо ризичне објекте</a:t>
            </a: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 И Т А Њ А?</a:t>
            </a:r>
            <a:endParaRPr lang="bs-Latn-BA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Република Српска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Влада Републике Српске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Сектор за организацију, планирање и обуку</a:t>
            </a:r>
          </a:p>
          <a:p>
            <a:pPr marL="0" indent="0" algn="ctr">
              <a:buFont typeface="Wingdings 2" pitchFamily="18" charset="2"/>
              <a:buNone/>
              <a:defRPr/>
            </a:pPr>
            <a:endParaRPr lang="bs-Cyrl-BA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Источно Сарајево, Спасовданска 3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: +387 (0)57 344 258, 344 260</a:t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Факс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: +387 (0)57 344 258</a:t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Мобител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: +387 (0)65 975 577</a:t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Драган Штарк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Cyrl-BA" sz="1900" dirty="0" smtClean="0">
                <a:latin typeface="Times New Roman" pitchFamily="18" charset="0"/>
                <a:cs typeface="Times New Roman" pitchFamily="18" charset="0"/>
              </a:rPr>
              <a:t>руководилац Одсјека за мјере цивилне заштите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e-mail: dragan.stark@rucz.vladars.net</a:t>
            </a:r>
            <a:br>
              <a:rPr lang="sr-Latn-RS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web: www.ruczrs.net</a:t>
            </a:r>
            <a:endParaRPr lang="bs-Cyrl-BA" sz="19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</a:rPr>
              <a:t>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2017 година</a:t>
            </a:r>
          </a:p>
          <a:p>
            <a:pPr>
              <a:buNone/>
            </a:pPr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МЕТОДОЛОГИЈА И УПИТНИК: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Испитивање капацитета за смањење </a:t>
            </a:r>
          </a:p>
          <a:p>
            <a:pPr algn="just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ризика у основним и средњим школама у БиХ (проф.др Митар Перушић)</a:t>
            </a:r>
          </a:p>
          <a:p>
            <a:pPr>
              <a:buNone/>
            </a:pPr>
            <a:endParaRPr lang="bs-Latn-BA" dirty="0"/>
          </a:p>
        </p:txBody>
      </p:sp>
      <p:pic>
        <p:nvPicPr>
          <p:cNvPr id="8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</a:rPr>
              <a:t>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април - јул 2017. године</a:t>
            </a:r>
          </a:p>
          <a:p>
            <a:pPr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Основн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школ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е: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Доситеј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Обрадовић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Кнежево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			       Др. Младен Стојановић,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Челинац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			       Свети Сава,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Петрово</a:t>
            </a:r>
          </a:p>
          <a:p>
            <a:pPr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три циклуса радионица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Израда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Процјене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угрожености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Плана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заштите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спасавања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школама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урађене процјене угрожености и планови</a:t>
            </a:r>
          </a:p>
          <a:p>
            <a:pPr algn="just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обука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наставног и другог запосленог особља</a:t>
            </a: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300" b="1" dirty="0" smtClean="0">
                <a:solidFill>
                  <a:srgbClr val="000000"/>
                </a:solidFill>
              </a:rPr>
              <a:t>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Литература/легислатива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заштити и спасавању у ванредним ситуацијама </a:t>
            </a:r>
          </a:p>
          <a:p>
            <a:pPr algn="just">
              <a:spcBef>
                <a:spcPts val="0"/>
              </a:spcBef>
              <a:buNone/>
            </a:pPr>
            <a:r>
              <a:rPr lang="bs-Cyrl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(„Службени гласник Републике Српске“,  бр: 121/12 и 46/17)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Уредба о садржају и начину израде Плана заштите од елементарне непогоде и друге несреће </a:t>
            </a:r>
          </a:p>
          <a:p>
            <a:pPr algn="just">
              <a:spcBef>
                <a:spcPts val="0"/>
              </a:spcBef>
              <a:buNone/>
            </a:pPr>
            <a:r>
              <a:rPr lang="bs-Cyrl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(„Службени гласник Републике Српске“, број 68/13)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Приручник о ризико-базираном димензионирању </a:t>
            </a:r>
          </a:p>
          <a:p>
            <a:pPr algn="just">
              <a:spcBef>
                <a:spcPts val="0"/>
              </a:spcBef>
              <a:buNone/>
            </a:pP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bs-Cyrl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(ДЕМА, допуњено издање,   децембар 2010)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ЕУ Смјернице за процјену и мапирање ризика од катастрофа, </a:t>
            </a:r>
          </a:p>
          <a:p>
            <a:pPr algn="just">
              <a:spcBef>
                <a:spcPts val="0"/>
              </a:spcBef>
              <a:buNone/>
            </a:pPr>
            <a:r>
              <a:rPr lang="bs-Cyrl-BA" sz="1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</a:t>
            </a:r>
            <a:r>
              <a:rPr lang="bs-Cyrl-BA" sz="1800" dirty="0" smtClean="0">
                <a:latin typeface="Times New Roman"/>
                <a:ea typeface="Times New Roman"/>
              </a:rPr>
              <a:t>Брисел</a:t>
            </a:r>
            <a:r>
              <a:rPr lang="hr-BA" sz="1800" dirty="0" smtClean="0">
                <a:latin typeface="Times New Roman"/>
                <a:ea typeface="Times New Roman"/>
              </a:rPr>
              <a:t>, 21.12.2010 SEC(2010) 1626 konačna verzija</a:t>
            </a:r>
            <a:endParaRPr lang="bs-Cyrl-BA" sz="1800" dirty="0" smtClean="0">
              <a:latin typeface="Times New Roman"/>
              <a:ea typeface="Times New Roman"/>
            </a:endParaRPr>
          </a:p>
          <a:p>
            <a:pPr algn="just">
              <a:spcBef>
                <a:spcPts val="0"/>
              </a:spcBef>
              <a:buNone/>
            </a:pP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UNISDR </a:t>
            </a:r>
            <a:r>
              <a:rPr lang="bs-Cyrl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Терминологија - 2009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прописи, методологије, планови, искуства земаља окружења ...</a:t>
            </a:r>
          </a:p>
          <a:p>
            <a:pPr>
              <a:spcBef>
                <a:spcPts val="0"/>
              </a:spcBef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Cyrl-R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практичан рад у школама на изради планова</a:t>
            </a:r>
            <a:endParaRPr lang="bs-Latn-BA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СВРХА</a:t>
            </a:r>
          </a:p>
          <a:p>
            <a:pPr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едукативност, свеобухватност, примјењивост, терминолошка конзистентност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наглашена чињеница да васпитно-образовне установе представљају високо ризичне објекте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трасирање стратешког и двосмјерног правца сарадње: васпитно-образовна установа – локална заједница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обезбиједити  методолошке предуслове за континуирано третирање ризика</a:t>
            </a:r>
            <a:endParaRPr lang="bs-Latn-BA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МЕТОДЕ ИСТРАЖИВАЊА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проучавање прописа, литературе, најбоље праксе код нас и у другим земљама</a:t>
            </a:r>
          </a:p>
          <a:p>
            <a:pPr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испитивање реалних потреба васпитно-образовних установа</a:t>
            </a:r>
          </a:p>
          <a:p>
            <a:pPr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анализа и примјена искуства стеченог кроз практичан рад у школама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Имати у виду и сљедеће (општа начела):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1800" b="1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не заборавити да је планирање основна функција руковођења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слиједити идеју да је “планирање све, а план ништа” (генерал Молтке)</a:t>
            </a:r>
          </a:p>
          <a:p>
            <a:pPr algn="just">
              <a:buFontTx/>
              <a:buChar char="-"/>
            </a:pP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планирање је дијелом и маштање али да је највећим дијелом конкретизација чињеница, околности и проблема</a:t>
            </a:r>
          </a:p>
          <a:p>
            <a:pPr>
              <a:buFontTx/>
              <a:buChar char="-"/>
            </a:pPr>
            <a:endParaRPr lang="bs-Latn-B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РЕПУБЛИКА СРПСКА</a:t>
            </a:r>
            <a:b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s-Cyrl-BA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bs-Cyrl-BA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Републичка управа цивилне заштите</a:t>
            </a:r>
            <a:endParaRPr lang="bs-Latn-BA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ШТА СМО ТО ДОБИЛИ?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Методологија </a:t>
            </a:r>
          </a:p>
          <a:p>
            <a:pPr algn="ctr"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за израду Плана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заштите и спасавања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у </a:t>
            </a:r>
          </a:p>
          <a:p>
            <a:pPr algn="ctr">
              <a:buNone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васпитно-образовним установама Републике Српске</a:t>
            </a:r>
          </a:p>
          <a:p>
            <a:pPr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^55D6B435CAC23894A72263C797D5E3454F4ED2E14B40ED8B36^pimgpsh_fullsize_dis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1905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57200"/>
            <a:ext cx="76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33400"/>
            <a:ext cx="6858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Admin\Desktop\wv-logo-new-rg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533400"/>
            <a:ext cx="1828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687</Words>
  <Application>Microsoft Office PowerPoint</Application>
  <PresentationFormat>On-screen Show (4:3)</PresentationFormat>
  <Paragraphs>263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 РЕПУБЛИКА СРПСКА ВЛАДА         Републичка управа цивилне заштите </vt:lpstr>
      <vt:lpstr>    РЕПУБЛИКА СРПСКА ВЛАДА         Републичка управа цивилне заштите </vt:lpstr>
      <vt:lpstr> РЕПУБЛИКА СРПСКА ВЛАДА         Републичка управа цивилне заштите</vt:lpstr>
      <vt:lpstr> РЕПУБЛИКА СРПСКА ВЛАДА         Републичка управа цивилне заштите</vt:lpstr>
      <vt:lpstr> 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Slide 12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Slide 15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РЕПУБЛИКА СРПСКА ВЛАДА         Републичка управа цивилне заштите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Usere</dc:creator>
  <cp:lastModifiedBy>Usere</cp:lastModifiedBy>
  <cp:revision>94</cp:revision>
  <dcterms:created xsi:type="dcterms:W3CDTF">2006-08-16T00:00:00Z</dcterms:created>
  <dcterms:modified xsi:type="dcterms:W3CDTF">2018-08-30T05:08:45Z</dcterms:modified>
</cp:coreProperties>
</file>