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67" r:id="rId4"/>
    <p:sldId id="269" r:id="rId5"/>
    <p:sldId id="268" r:id="rId6"/>
    <p:sldId id="270" r:id="rId7"/>
    <p:sldId id="271" r:id="rId8"/>
  </p:sldIdLst>
  <p:sldSz cx="9144000" cy="6858000" type="screen4x3"/>
  <p:notesSz cx="6858000" cy="9144000"/>
  <p:defaultTextStyle>
    <a:defPPr>
      <a:defRPr lang="sr-Latn-R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7865" autoAdjust="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61FF4EE-5FC3-4612-89F7-E96EE8621ED6}" type="datetimeFigureOut">
              <a:rPr lang="bs-Latn-BA"/>
              <a:pPr>
                <a:defRPr/>
              </a:pPr>
              <a:t>29.8.2018.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BC78942-4BCF-4E02-8622-79905CAB0EBD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12303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478210-39B2-4552-9597-DC18EB24EDD5}" type="datetimeFigureOut">
              <a:rPr lang="bs-Latn-BA"/>
              <a:pPr>
                <a:defRPr/>
              </a:pPr>
              <a:t>29.8.2018.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s-Latn-B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s-Latn-B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AD6CF9-37A1-43D1-9836-F22FE8DA42DA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441699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41255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194911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260350"/>
            <a:ext cx="2160587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29363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340209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207375" cy="576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052513"/>
            <a:ext cx="4208463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4713" y="1052513"/>
            <a:ext cx="4208462" cy="4525962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415429325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7818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859187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52513"/>
            <a:ext cx="420846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052513"/>
            <a:ext cx="420846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34765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01275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84210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885981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377540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629760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sr-Latn-RS" smtClean="0">
              <a:latin typeface="Gill Sans MT" pitchFamily="34" charset="-1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2073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en-GB" altLang="sr-Latn-R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052513"/>
            <a:ext cx="856932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en-GB" altLang="sr-Latn-RS" smtClean="0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0" y="5805488"/>
            <a:ext cx="9144000" cy="0"/>
          </a:xfrm>
          <a:prstGeom prst="line">
            <a:avLst/>
          </a:prstGeom>
          <a:noFill/>
          <a:ln w="25400">
            <a:solidFill>
              <a:srgbClr val="ED1C2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0" name="Picture 11" descr="save_the_children_colou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873750"/>
            <a:ext cx="25209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179388" y="5949950"/>
            <a:ext cx="4248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sr-Latn-RS" sz="1200" b="1" smtClean="0">
              <a:latin typeface="Gill Sans MT" pitchFamily="34" charset="-1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5000"/>
        <a:buChar char="o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82273" y="2060848"/>
            <a:ext cx="8861727" cy="2088232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Metodologija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izradu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plana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zaštite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spašavanja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od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nesreća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katastrofa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rocjene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rizika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ranjivosti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kapaciteta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odgojno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vaspitno</a:t>
            </a:r>
            <a:r>
              <a:rPr lang="en-GB" altLang="sr-Latn-R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obrazovnih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ustanova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GB" altLang="sr-Latn-R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BiH</a:t>
            </a:r>
            <a: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sr-Latn-R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sr-Latn-R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sr-Latn-RS" sz="2800" dirty="0"/>
              <a:t/>
            </a:r>
            <a:br>
              <a:rPr lang="en-GB" altLang="sr-Latn-RS" sz="2800" dirty="0"/>
            </a:br>
            <a:r>
              <a:rPr lang="en-GB" sz="2800" b="1" dirty="0" smtClean="0">
                <a:solidFill>
                  <a:schemeClr val="tx1"/>
                </a:solidFill>
              </a:rPr>
              <a:t>“</a:t>
            </a:r>
            <a:r>
              <a:rPr lang="en-GB" sz="2800" b="1" dirty="0" err="1" smtClean="0">
                <a:solidFill>
                  <a:schemeClr val="tx1"/>
                </a:solidFill>
              </a:rPr>
              <a:t>Sveobuhvatno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>
                <a:solidFill>
                  <a:schemeClr val="tx1"/>
                </a:solidFill>
              </a:rPr>
              <a:t>planiranje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pripremljenosti</a:t>
            </a:r>
            <a:r>
              <a:rPr lang="en-GB" sz="2800" b="1" dirty="0" smtClean="0">
                <a:solidFill>
                  <a:schemeClr val="tx1"/>
                </a:solidFill>
              </a:rPr>
              <a:t>” </a:t>
            </a:r>
            <a:r>
              <a:rPr lang="en-GB" sz="2800" b="1" dirty="0"/>
              <a:t>- </a:t>
            </a:r>
            <a:endParaRPr lang="bs-Latn-BA" altLang="sr-Latn-RS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2399" y="0"/>
            <a:ext cx="8856984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9pPr>
          </a:lstStyle>
          <a:p>
            <a:pPr algn="ctr" eaLnBrk="1" hangingPunct="1"/>
            <a:endParaRPr lang="en-US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7"/>
            <a:ext cx="8641655" cy="432048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bs-Latn-BA" sz="2600" dirty="0" smtClean="0"/>
              <a:t>Ponudi</a:t>
            </a:r>
            <a:r>
              <a:rPr lang="en-GB" sz="2600" dirty="0" smtClean="0"/>
              <a:t> </a:t>
            </a:r>
            <a:r>
              <a:rPr lang="bs-Latn-BA" sz="2600" dirty="0"/>
              <a:t>praktična uputstva i usmjerenja za smanjenje rizika od nesreća i katastrofa</a:t>
            </a:r>
            <a:r>
              <a:rPr lang="en-GB" sz="2600" dirty="0"/>
              <a:t> </a:t>
            </a:r>
            <a:r>
              <a:rPr lang="en-GB" sz="2600" dirty="0" err="1"/>
              <a:t>kroz</a:t>
            </a:r>
            <a:r>
              <a:rPr lang="en-GB" sz="2600" dirty="0"/>
              <a:t> </a:t>
            </a:r>
            <a:r>
              <a:rPr lang="en-GB" sz="2600" dirty="0" err="1"/>
              <a:t>izradu</a:t>
            </a:r>
            <a:r>
              <a:rPr lang="en-GB" sz="2600" dirty="0"/>
              <a:t> </a:t>
            </a:r>
            <a:r>
              <a:rPr lang="en-GB" sz="2600" dirty="0" err="1" smtClean="0"/>
              <a:t>planskih</a:t>
            </a:r>
            <a:r>
              <a:rPr lang="en-GB" sz="2600" dirty="0" smtClean="0"/>
              <a:t> </a:t>
            </a:r>
            <a:r>
              <a:rPr lang="en-GB" sz="2600" dirty="0" err="1" smtClean="0"/>
              <a:t>dokumenata</a:t>
            </a:r>
            <a:endParaRPr lang="en-GB" sz="2600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bs-Latn-BA" sz="26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bs-Latn-BA" sz="2600" dirty="0" smtClean="0"/>
              <a:t>Motivi</a:t>
            </a:r>
            <a:r>
              <a:rPr lang="en-GB" sz="2600" dirty="0" err="1" smtClean="0"/>
              <a:t>še</a:t>
            </a:r>
            <a:r>
              <a:rPr lang="bs-Latn-BA" sz="2600" dirty="0" smtClean="0"/>
              <a:t> </a:t>
            </a:r>
            <a:r>
              <a:rPr lang="bs-Latn-BA" sz="2600" dirty="0"/>
              <a:t>i usmjerava odgojno-obrazovne ustanove u izgradnji sistema </a:t>
            </a:r>
            <a:r>
              <a:rPr lang="bs-Latn-BA" sz="2600" dirty="0" smtClean="0"/>
              <a:t>za</a:t>
            </a:r>
            <a:r>
              <a:rPr lang="en-GB" sz="2600" dirty="0" smtClean="0"/>
              <a:t> </a:t>
            </a:r>
            <a:r>
              <a:rPr lang="bs-Latn-BA" sz="2600" dirty="0" smtClean="0"/>
              <a:t>razumijevanje </a:t>
            </a:r>
            <a:r>
              <a:rPr lang="bs-Latn-BA" sz="2600" dirty="0"/>
              <a:t>rizika što je temelj za upravljanje </a:t>
            </a:r>
            <a:r>
              <a:rPr lang="bs-Latn-BA" sz="2600" dirty="0" smtClean="0"/>
              <a:t>rizicima</a:t>
            </a:r>
            <a:endParaRPr lang="en-GB" sz="2600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GB" sz="26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GB" sz="2600" dirty="0"/>
              <a:t>O</a:t>
            </a:r>
            <a:r>
              <a:rPr lang="bs-Latn-BA" sz="2600" dirty="0" smtClean="0"/>
              <a:t>hrabri </a:t>
            </a:r>
            <a:r>
              <a:rPr lang="bs-Latn-BA" sz="2600" dirty="0"/>
              <a:t>uprave odgojno-obrazovnih ustanova </a:t>
            </a:r>
            <a:r>
              <a:rPr lang="en-GB" sz="2600" dirty="0" smtClean="0"/>
              <a:t>u </a:t>
            </a:r>
            <a:r>
              <a:rPr lang="bs-Latn-BA" sz="2600" dirty="0" smtClean="0"/>
              <a:t>Bosni </a:t>
            </a:r>
            <a:r>
              <a:rPr lang="bs-Latn-BA" sz="2600" dirty="0"/>
              <a:t>i Hercegovini za holistički pristup u dimenzioniranju rizika od nesreća (opasnosti, izloženost, </a:t>
            </a:r>
            <a:r>
              <a:rPr lang="bs-Latn-BA" sz="2600" dirty="0" smtClean="0"/>
              <a:t>ranjivost,</a:t>
            </a:r>
            <a:r>
              <a:rPr lang="en-GB" sz="2600" dirty="0" smtClean="0"/>
              <a:t> </a:t>
            </a:r>
            <a:r>
              <a:rPr lang="bs-Latn-BA" sz="2600" dirty="0" smtClean="0"/>
              <a:t>kapaciteti)</a:t>
            </a:r>
            <a:endParaRPr lang="en-GB" sz="2600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GB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07375" cy="576263"/>
          </a:xfrm>
        </p:spPr>
        <p:txBody>
          <a:bodyPr/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 PRIRUČNIKA</a:t>
            </a: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512"/>
            <a:ext cx="8713663" cy="475275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bs-Latn-BA" sz="2600" dirty="0" smtClean="0">
                <a:solidFill>
                  <a:srgbClr val="1F1A17"/>
                </a:solidFill>
              </a:rPr>
              <a:t>Postizanje </a:t>
            </a:r>
            <a:r>
              <a:rPr lang="bs-Latn-BA" sz="2600" dirty="0">
                <a:solidFill>
                  <a:srgbClr val="1F1A17"/>
                </a:solidFill>
              </a:rPr>
              <a:t>sigurnosti učenika, nastavnog osoblja i školskog objekta </a:t>
            </a:r>
            <a:r>
              <a:rPr lang="bs-Latn-BA" sz="2600" b="1" dirty="0">
                <a:solidFill>
                  <a:srgbClr val="1F1A17"/>
                </a:solidFill>
              </a:rPr>
              <a:t>prije, tokom i nakon </a:t>
            </a:r>
            <a:r>
              <a:rPr lang="bs-Latn-BA" sz="2600" dirty="0">
                <a:solidFill>
                  <a:srgbClr val="1F1A17"/>
                </a:solidFill>
              </a:rPr>
              <a:t>nesreće ili </a:t>
            </a:r>
            <a:r>
              <a:rPr lang="bs-Latn-BA" sz="2600" dirty="0" smtClean="0">
                <a:solidFill>
                  <a:srgbClr val="1F1A17"/>
                </a:solidFill>
              </a:rPr>
              <a:t>katastrofe</a:t>
            </a:r>
            <a:r>
              <a:rPr lang="en-GB" sz="2600" dirty="0" smtClean="0">
                <a:solidFill>
                  <a:srgbClr val="1F1A17"/>
                </a:solidFill>
              </a:rPr>
              <a:t>.</a:t>
            </a:r>
            <a:endParaRPr lang="en-GB" sz="2600" dirty="0">
              <a:solidFill>
                <a:srgbClr val="1F1A17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GB" sz="2600" dirty="0" smtClean="0">
              <a:solidFill>
                <a:srgbClr val="1F1A17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bs-Latn-BA" sz="2400" dirty="0" smtClean="0"/>
              <a:t>Kako </a:t>
            </a:r>
            <a:r>
              <a:rPr lang="bs-Latn-BA" sz="2400" dirty="0"/>
              <a:t>identificirati i analizirati hazarde/opasnosti u školama</a:t>
            </a:r>
            <a:endParaRPr lang="en-US" sz="24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bs-Latn-BA" sz="2400" dirty="0"/>
              <a:t>kako upravljati hazardima/opasnostima</a:t>
            </a:r>
            <a:endParaRPr lang="en-US" sz="24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bs-Latn-BA" sz="2400" dirty="0"/>
              <a:t>kako ublažiti uticaj hazarda/opasnosti i smanjiti ranjivost kroz preventivne mjere i efikasan odgovor i </a:t>
            </a:r>
            <a:r>
              <a:rPr lang="bs-Latn-BA" sz="2400" dirty="0" smtClean="0"/>
              <a:t>oporavak</a:t>
            </a:r>
            <a:endParaRPr lang="en-GB" sz="2400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GB" sz="26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Da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praktičan</a:t>
            </a:r>
            <a:r>
              <a:rPr lang="en-GB" dirty="0"/>
              <a:t> </a:t>
            </a:r>
            <a:r>
              <a:rPr lang="en-GB" dirty="0" err="1"/>
              <a:t>alat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izradu</a:t>
            </a:r>
            <a:r>
              <a:rPr lang="en-GB" dirty="0"/>
              <a:t> Plana </a:t>
            </a:r>
            <a:r>
              <a:rPr lang="en-GB" dirty="0" err="1"/>
              <a:t>zaštite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spašavanja</a:t>
            </a:r>
            <a:r>
              <a:rPr lang="en-GB" dirty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nivou</a:t>
            </a:r>
            <a:r>
              <a:rPr lang="en-GB" dirty="0" smtClean="0"/>
              <a:t> </a:t>
            </a:r>
            <a:r>
              <a:rPr lang="en-GB" dirty="0" err="1" smtClean="0"/>
              <a:t>institucije</a:t>
            </a:r>
            <a:endParaRPr lang="bs-Latn-BA" sz="3000" dirty="0"/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10847" y="116632"/>
            <a:ext cx="8856983" cy="71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9pPr>
          </a:lstStyle>
          <a:p>
            <a:r>
              <a:rPr lang="en-US" altLang="en-US" sz="28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 SVEOBUHVATNOG PLANIRANJA</a:t>
            </a:r>
          </a:p>
        </p:txBody>
      </p:sp>
    </p:spTree>
    <p:extLst>
      <p:ext uri="{BB962C8B-B14F-4D97-AF65-F5344CB8AC3E}">
        <p14:creationId xmlns:p14="http://schemas.microsoft.com/office/powerpoint/2010/main" val="6324580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16632"/>
            <a:ext cx="8785671" cy="647973"/>
          </a:xfrm>
        </p:spPr>
        <p:txBody>
          <a:bodyPr/>
          <a:lstStyle/>
          <a:p>
            <a:r>
              <a:rPr lang="en-GB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Šest</a:t>
            </a: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</a:t>
            </a: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sveobuhvatno</a:t>
            </a: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planiranje</a:t>
            </a: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pripremljenosti</a:t>
            </a: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pt-BR" sz="2000" b="1" dirty="0" smtClean="0"/>
              <a:t>Osnove </a:t>
            </a:r>
            <a:r>
              <a:rPr lang="pt-BR" sz="2000" b="1" dirty="0"/>
              <a:t>planiranja/procjena rizika </a:t>
            </a:r>
            <a:r>
              <a:rPr lang="pt-BR" sz="2000" dirty="0"/>
              <a:t>– analiza na osnovu koje se provodi planiranje u ostalim oblastima.</a:t>
            </a:r>
          </a:p>
          <a:p>
            <a:pPr>
              <a:buFont typeface="+mj-lt"/>
              <a:buAutoNum type="arabicPeriod"/>
            </a:pPr>
            <a:r>
              <a:rPr lang="en-GB" sz="2000" b="1" dirty="0" err="1"/>
              <a:t>Prevencija</a:t>
            </a:r>
            <a:r>
              <a:rPr lang="en-GB" sz="2000" b="1" dirty="0"/>
              <a:t> </a:t>
            </a:r>
            <a:r>
              <a:rPr lang="en-GB" sz="2000" dirty="0"/>
              <a:t>– </a:t>
            </a:r>
            <a:r>
              <a:rPr lang="en-GB" sz="2000" dirty="0" err="1"/>
              <a:t>mjere</a:t>
            </a:r>
            <a:r>
              <a:rPr lang="en-GB" sz="2000" dirty="0"/>
              <a:t> </a:t>
            </a:r>
            <a:r>
              <a:rPr lang="en-GB" sz="2000" dirty="0" err="1"/>
              <a:t>koje</a:t>
            </a:r>
            <a:r>
              <a:rPr lang="en-GB" sz="2000" dirty="0"/>
              <a:t> </a:t>
            </a:r>
            <a:r>
              <a:rPr lang="en-GB" sz="2000" dirty="0" err="1"/>
              <a:t>mogu</a:t>
            </a:r>
            <a:r>
              <a:rPr lang="en-GB" sz="2000" dirty="0"/>
              <a:t> </a:t>
            </a:r>
            <a:r>
              <a:rPr lang="en-GB" sz="2000" dirty="0" err="1"/>
              <a:t>spriječiti</a:t>
            </a:r>
            <a:r>
              <a:rPr lang="en-GB" sz="2000" dirty="0"/>
              <a:t> </a:t>
            </a:r>
            <a:r>
              <a:rPr lang="en-GB" sz="2000" dirty="0" err="1"/>
              <a:t>nesreće</a:t>
            </a:r>
            <a:r>
              <a:rPr lang="en-GB" sz="2000" dirty="0"/>
              <a:t> </a:t>
            </a:r>
            <a:r>
              <a:rPr lang="en-GB" sz="2000" dirty="0" err="1"/>
              <a:t>ili</a:t>
            </a:r>
            <a:r>
              <a:rPr lang="en-GB" sz="2000" dirty="0"/>
              <a:t> </a:t>
            </a:r>
            <a:r>
              <a:rPr lang="en-GB" sz="2000" dirty="0" err="1"/>
              <a:t>umanjiti</a:t>
            </a:r>
            <a:r>
              <a:rPr lang="en-GB" sz="2000" dirty="0"/>
              <a:t> </a:t>
            </a:r>
            <a:r>
              <a:rPr lang="en-GB" sz="2000" dirty="0" err="1"/>
              <a:t>vjerovatnoću</a:t>
            </a:r>
            <a:r>
              <a:rPr lang="en-GB" sz="2000" dirty="0"/>
              <a:t> </a:t>
            </a:r>
            <a:r>
              <a:rPr lang="en-GB" sz="2000" dirty="0" err="1"/>
              <a:t>nastanka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posljedice</a:t>
            </a:r>
            <a:r>
              <a:rPr lang="en-GB" sz="2000" dirty="0"/>
              <a:t>.</a:t>
            </a:r>
          </a:p>
          <a:p>
            <a:pPr>
              <a:buFont typeface="+mj-lt"/>
              <a:buAutoNum type="arabicPeriod"/>
            </a:pPr>
            <a:r>
              <a:rPr lang="en-GB" sz="2000" b="1" dirty="0" err="1"/>
              <a:t>Trening</a:t>
            </a:r>
            <a:r>
              <a:rPr lang="en-GB" sz="2000" b="1" dirty="0"/>
              <a:t>, </a:t>
            </a:r>
            <a:r>
              <a:rPr lang="en-GB" sz="2000" b="1" dirty="0" err="1"/>
              <a:t>obuke</a:t>
            </a:r>
            <a:r>
              <a:rPr lang="en-GB" sz="2000" b="1" dirty="0"/>
              <a:t>, </a:t>
            </a:r>
            <a:r>
              <a:rPr lang="en-GB" sz="2000" b="1" dirty="0" err="1"/>
              <a:t>vježbe</a:t>
            </a:r>
            <a:r>
              <a:rPr lang="en-GB" sz="2000" b="1" dirty="0"/>
              <a:t> </a:t>
            </a:r>
            <a:r>
              <a:rPr lang="en-GB" sz="2000" dirty="0"/>
              <a:t>– </a:t>
            </a:r>
            <a:r>
              <a:rPr lang="en-GB" sz="2000" dirty="0" err="1"/>
              <a:t>treninzi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obuke</a:t>
            </a:r>
            <a:r>
              <a:rPr lang="en-GB" sz="2000" dirty="0"/>
              <a:t> se </a:t>
            </a:r>
            <a:r>
              <a:rPr lang="en-GB" sz="2000" dirty="0" err="1"/>
              <a:t>provode</a:t>
            </a:r>
            <a:r>
              <a:rPr lang="en-GB" sz="2000" dirty="0"/>
              <a:t>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/>
              <a:t>zaposlene</a:t>
            </a:r>
            <a:r>
              <a:rPr lang="en-GB" sz="2000" dirty="0"/>
              <a:t> </a:t>
            </a:r>
            <a:r>
              <a:rPr lang="en-GB" sz="2000" dirty="0" err="1"/>
              <a:t>koji</a:t>
            </a:r>
            <a:r>
              <a:rPr lang="en-GB" sz="2000" dirty="0"/>
              <a:t> </a:t>
            </a:r>
            <a:r>
              <a:rPr lang="en-GB" sz="2000" dirty="0" err="1"/>
              <a:t>su</a:t>
            </a:r>
            <a:r>
              <a:rPr lang="en-GB" sz="2000" dirty="0"/>
              <a:t> </a:t>
            </a:r>
            <a:r>
              <a:rPr lang="en-GB" sz="2000" dirty="0" err="1"/>
              <a:t>uključeni</a:t>
            </a:r>
            <a:r>
              <a:rPr lang="en-GB" sz="2000" dirty="0"/>
              <a:t> u </a:t>
            </a:r>
            <a:r>
              <a:rPr lang="en-GB" sz="2000" dirty="0" err="1"/>
              <a:t>odgovor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nesreće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katastrofe</a:t>
            </a:r>
            <a:r>
              <a:rPr lang="en-GB" sz="2000" dirty="0"/>
              <a:t> u </a:t>
            </a:r>
            <a:r>
              <a:rPr lang="en-GB" sz="2000" dirty="0" err="1"/>
              <a:t>odgojno-obrazovnoj</a:t>
            </a:r>
            <a:r>
              <a:rPr lang="en-GB" sz="2000" dirty="0"/>
              <a:t> </a:t>
            </a:r>
            <a:r>
              <a:rPr lang="en-GB" sz="2000" dirty="0" err="1"/>
              <a:t>ustanovi</a:t>
            </a:r>
            <a:r>
              <a:rPr lang="en-GB" sz="2000" dirty="0"/>
              <a:t>. </a:t>
            </a:r>
            <a:r>
              <a:rPr lang="en-GB" sz="2000" dirty="0" err="1"/>
              <a:t>Vježbe</a:t>
            </a:r>
            <a:r>
              <a:rPr lang="en-GB" sz="2000" dirty="0"/>
              <a:t> se </a:t>
            </a:r>
            <a:r>
              <a:rPr lang="en-GB" sz="2000" dirty="0" err="1"/>
              <a:t>provode</a:t>
            </a:r>
            <a:r>
              <a:rPr lang="en-GB" sz="2000" dirty="0"/>
              <a:t> u </a:t>
            </a:r>
            <a:r>
              <a:rPr lang="en-GB" sz="2000" dirty="0" err="1"/>
              <a:t>saradnji</a:t>
            </a:r>
            <a:r>
              <a:rPr lang="en-GB" sz="2000" dirty="0"/>
              <a:t> </a:t>
            </a:r>
            <a:r>
              <a:rPr lang="en-GB" sz="2000" dirty="0" err="1"/>
              <a:t>sa</a:t>
            </a:r>
            <a:r>
              <a:rPr lang="en-GB" sz="2000" dirty="0"/>
              <a:t> </a:t>
            </a:r>
            <a:r>
              <a:rPr lang="en-GB" sz="2000" dirty="0" err="1"/>
              <a:t>lokalnim</a:t>
            </a:r>
            <a:r>
              <a:rPr lang="en-GB" sz="2000" dirty="0"/>
              <a:t> </a:t>
            </a:r>
            <a:r>
              <a:rPr lang="en-GB" sz="2000" dirty="0" err="1"/>
              <a:t>partnerima</a:t>
            </a:r>
            <a:r>
              <a:rPr lang="en-GB" sz="2000" dirty="0"/>
              <a:t>.</a:t>
            </a:r>
          </a:p>
          <a:p>
            <a:pPr>
              <a:buFont typeface="+mj-lt"/>
              <a:buAutoNum type="arabicPeriod"/>
            </a:pPr>
            <a:r>
              <a:rPr lang="en-GB" sz="2000" b="1" dirty="0" err="1"/>
              <a:t>Evaluacija</a:t>
            </a:r>
            <a:r>
              <a:rPr lang="en-GB" sz="2000" b="1" dirty="0"/>
              <a:t> </a:t>
            </a:r>
            <a:r>
              <a:rPr lang="en-GB" sz="2000" dirty="0"/>
              <a:t>– </a:t>
            </a:r>
            <a:r>
              <a:rPr lang="en-GB" sz="2000" dirty="0" err="1"/>
              <a:t>Provodi</a:t>
            </a:r>
            <a:r>
              <a:rPr lang="en-GB" sz="2000" dirty="0"/>
              <a:t> se u </a:t>
            </a:r>
            <a:r>
              <a:rPr lang="en-GB" sz="2000" dirty="0" err="1"/>
              <a:t>cilju</a:t>
            </a:r>
            <a:r>
              <a:rPr lang="en-GB" sz="2000" dirty="0"/>
              <a:t> </a:t>
            </a:r>
            <a:r>
              <a:rPr lang="en-GB" sz="2000" dirty="0" err="1"/>
              <a:t>korištenja</a:t>
            </a:r>
            <a:r>
              <a:rPr lang="en-GB" sz="2000" dirty="0"/>
              <a:t> </a:t>
            </a:r>
            <a:r>
              <a:rPr lang="en-GB" sz="2000" dirty="0" err="1"/>
              <a:t>izvučenih</a:t>
            </a:r>
            <a:r>
              <a:rPr lang="en-GB" sz="2000" dirty="0"/>
              <a:t> </a:t>
            </a:r>
            <a:r>
              <a:rPr lang="en-GB" sz="2000" dirty="0" err="1"/>
              <a:t>pouka</a:t>
            </a:r>
            <a:r>
              <a:rPr lang="en-GB" sz="2000" dirty="0"/>
              <a:t> </a:t>
            </a:r>
            <a:r>
              <a:rPr lang="en-GB" sz="2000" dirty="0" err="1"/>
              <a:t>iz</a:t>
            </a:r>
            <a:r>
              <a:rPr lang="en-GB" sz="2000" dirty="0"/>
              <a:t> </a:t>
            </a:r>
            <a:r>
              <a:rPr lang="en-GB" sz="2000" dirty="0" err="1"/>
              <a:t>nesreća</a:t>
            </a:r>
            <a:r>
              <a:rPr lang="en-GB" sz="2000" dirty="0"/>
              <a:t>, </a:t>
            </a:r>
            <a:r>
              <a:rPr lang="en-GB" sz="2000" dirty="0" err="1"/>
              <a:t>obuka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vježbi</a:t>
            </a:r>
            <a:r>
              <a:rPr lang="en-GB" sz="2000" dirty="0"/>
              <a:t>. </a:t>
            </a:r>
          </a:p>
          <a:p>
            <a:pPr>
              <a:buFont typeface="+mj-lt"/>
              <a:buAutoNum type="arabicPeriod"/>
            </a:pPr>
            <a:r>
              <a:rPr lang="en-GB" sz="2000" b="1" dirty="0" err="1"/>
              <a:t>Oporavak</a:t>
            </a:r>
            <a:r>
              <a:rPr lang="en-GB" sz="2000" b="1" dirty="0"/>
              <a:t> </a:t>
            </a:r>
            <a:r>
              <a:rPr lang="en-GB" sz="2000" dirty="0"/>
              <a:t>– </a:t>
            </a:r>
            <a:r>
              <a:rPr lang="en-GB" sz="2000" dirty="0" err="1"/>
              <a:t>Smanjenje</a:t>
            </a:r>
            <a:r>
              <a:rPr lang="en-GB" sz="2000" dirty="0"/>
              <a:t> </a:t>
            </a:r>
            <a:r>
              <a:rPr lang="en-GB" sz="2000" dirty="0" err="1"/>
              <a:t>ili</a:t>
            </a:r>
            <a:r>
              <a:rPr lang="en-GB" sz="2000" dirty="0"/>
              <a:t> </a:t>
            </a:r>
            <a:r>
              <a:rPr lang="en-GB" sz="2000" dirty="0" err="1"/>
              <a:t>ograničavanje</a:t>
            </a:r>
            <a:r>
              <a:rPr lang="en-GB" sz="2000" dirty="0"/>
              <a:t> </a:t>
            </a:r>
            <a:r>
              <a:rPr lang="en-GB" sz="2000" dirty="0" err="1"/>
              <a:t>negativnog</a:t>
            </a:r>
            <a:r>
              <a:rPr lang="en-GB" sz="2000" dirty="0"/>
              <a:t> </a:t>
            </a:r>
            <a:r>
              <a:rPr lang="en-GB" sz="2000" dirty="0" err="1"/>
              <a:t>utjecaja</a:t>
            </a:r>
            <a:r>
              <a:rPr lang="en-GB" sz="2000" dirty="0"/>
              <a:t> </a:t>
            </a:r>
            <a:r>
              <a:rPr lang="en-GB" sz="2000" dirty="0" err="1"/>
              <a:t>nesreće</a:t>
            </a:r>
            <a:r>
              <a:rPr lang="en-GB" sz="2000" dirty="0"/>
              <a:t> </a:t>
            </a:r>
            <a:r>
              <a:rPr lang="en-GB" sz="2000" dirty="0" err="1"/>
              <a:t>ili</a:t>
            </a:r>
            <a:r>
              <a:rPr lang="en-GB" sz="2000" dirty="0"/>
              <a:t> </a:t>
            </a:r>
            <a:r>
              <a:rPr lang="en-GB" sz="2000" dirty="0" err="1"/>
              <a:t>katastrofe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učenike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osoblje</a:t>
            </a:r>
            <a:r>
              <a:rPr lang="en-GB" sz="2000" dirty="0"/>
              <a:t> </a:t>
            </a:r>
            <a:r>
              <a:rPr lang="en-GB" sz="2000" dirty="0" err="1"/>
              <a:t>odgojno-obrazovne</a:t>
            </a:r>
            <a:r>
              <a:rPr lang="en-GB" sz="2000" dirty="0"/>
              <a:t> </a:t>
            </a:r>
            <a:r>
              <a:rPr lang="en-GB" sz="2000" dirty="0" err="1"/>
              <a:t>ustanove</a:t>
            </a:r>
            <a:r>
              <a:rPr lang="en-GB" sz="2000" dirty="0"/>
              <a:t>.</a:t>
            </a:r>
          </a:p>
          <a:p>
            <a:pPr>
              <a:buFont typeface="+mj-lt"/>
              <a:buAutoNum type="arabicPeriod"/>
            </a:pPr>
            <a:r>
              <a:rPr lang="en-GB" sz="2000" b="1" dirty="0" err="1"/>
              <a:t>Planovi</a:t>
            </a:r>
            <a:r>
              <a:rPr lang="en-GB" sz="2000" b="1" dirty="0"/>
              <a:t> </a:t>
            </a:r>
            <a:r>
              <a:rPr lang="en-GB" sz="2000" b="1" dirty="0" err="1"/>
              <a:t>pripremljenosti</a:t>
            </a:r>
            <a:r>
              <a:rPr lang="en-GB" sz="2000" b="1" dirty="0"/>
              <a:t> </a:t>
            </a:r>
            <a:r>
              <a:rPr lang="en-GB" sz="2000" b="1" dirty="0" err="1"/>
              <a:t>za</a:t>
            </a:r>
            <a:r>
              <a:rPr lang="en-GB" sz="2000" b="1" dirty="0"/>
              <a:t> </a:t>
            </a:r>
            <a:r>
              <a:rPr lang="en-GB" sz="2000" b="1" dirty="0" err="1"/>
              <a:t>odgovor</a:t>
            </a:r>
            <a:r>
              <a:rPr lang="en-GB" sz="2000" b="1" dirty="0"/>
              <a:t> </a:t>
            </a:r>
            <a:r>
              <a:rPr lang="en-GB" sz="2000" b="1" dirty="0" err="1"/>
              <a:t>na</a:t>
            </a:r>
            <a:r>
              <a:rPr lang="en-GB" sz="2000" b="1" dirty="0"/>
              <a:t> </a:t>
            </a:r>
            <a:r>
              <a:rPr lang="en-GB" sz="2000" b="1" dirty="0" err="1"/>
              <a:t>nesreću</a:t>
            </a:r>
            <a:r>
              <a:rPr lang="en-GB" sz="2000" b="1" dirty="0"/>
              <a:t> </a:t>
            </a:r>
            <a:r>
              <a:rPr lang="en-GB" sz="2000" b="1" dirty="0" err="1"/>
              <a:t>ili</a:t>
            </a:r>
            <a:r>
              <a:rPr lang="en-GB" sz="2000" b="1" dirty="0"/>
              <a:t> </a:t>
            </a:r>
            <a:r>
              <a:rPr lang="en-GB" sz="2000" b="1" dirty="0" err="1"/>
              <a:t>katastrofu</a:t>
            </a:r>
            <a:r>
              <a:rPr lang="en-GB" sz="2000" b="1" dirty="0"/>
              <a:t> </a:t>
            </a:r>
            <a:r>
              <a:rPr lang="en-GB" sz="2000" dirty="0"/>
              <a:t>– </a:t>
            </a:r>
            <a:r>
              <a:rPr lang="en-GB" sz="2000" dirty="0" err="1"/>
              <a:t>objašnjavaju</a:t>
            </a:r>
            <a:r>
              <a:rPr lang="en-GB" sz="2000" dirty="0"/>
              <a:t> </a:t>
            </a:r>
            <a:r>
              <a:rPr lang="en-GB" sz="2000" dirty="0" err="1"/>
              <a:t>kako</a:t>
            </a:r>
            <a:r>
              <a:rPr lang="en-GB" sz="2000" dirty="0"/>
              <a:t> </a:t>
            </a:r>
            <a:r>
              <a:rPr lang="en-GB" sz="2000" dirty="0" err="1"/>
              <a:t>osoblje</a:t>
            </a:r>
            <a:r>
              <a:rPr lang="en-GB" sz="2000" dirty="0"/>
              <a:t> </a:t>
            </a:r>
            <a:r>
              <a:rPr lang="en-GB" sz="2000" dirty="0" err="1"/>
              <a:t>odgojno-obrazovne</a:t>
            </a:r>
            <a:r>
              <a:rPr lang="en-GB" sz="2000" dirty="0"/>
              <a:t> </a:t>
            </a:r>
            <a:r>
              <a:rPr lang="en-GB" sz="2000" dirty="0" err="1"/>
              <a:t>ustanove</a:t>
            </a:r>
            <a:r>
              <a:rPr lang="en-GB" sz="2000" dirty="0"/>
              <a:t> </a:t>
            </a:r>
            <a:r>
              <a:rPr lang="en-GB" sz="2000" dirty="0" err="1"/>
              <a:t>treba</a:t>
            </a:r>
            <a:r>
              <a:rPr lang="en-GB" sz="2000" dirty="0"/>
              <a:t> </a:t>
            </a:r>
            <a:r>
              <a:rPr lang="en-GB" sz="2000" dirty="0" err="1"/>
              <a:t>odgovoriti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nesreću</a:t>
            </a:r>
            <a:r>
              <a:rPr lang="en-GB" sz="2000" dirty="0"/>
              <a:t> </a:t>
            </a:r>
            <a:r>
              <a:rPr lang="en-GB" sz="2000" dirty="0" err="1"/>
              <a:t>ili</a:t>
            </a:r>
            <a:r>
              <a:rPr lang="en-GB" sz="2000" dirty="0"/>
              <a:t> </a:t>
            </a:r>
            <a:r>
              <a:rPr lang="en-GB" sz="2000" dirty="0" err="1"/>
              <a:t>katastrofu</a:t>
            </a:r>
            <a:r>
              <a:rPr lang="en-GB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315021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GB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dirty="0" err="1" smtClean="0"/>
              <a:t>Planiranjem</a:t>
            </a:r>
            <a:r>
              <a:rPr lang="en-GB" dirty="0" smtClean="0"/>
              <a:t> </a:t>
            </a:r>
            <a:r>
              <a:rPr lang="en-GB" dirty="0" err="1"/>
              <a:t>pripremljenosti</a:t>
            </a:r>
            <a:r>
              <a:rPr lang="en-GB" dirty="0"/>
              <a:t> </a:t>
            </a:r>
            <a:r>
              <a:rPr lang="en-GB" dirty="0" err="1"/>
              <a:t>odgojno-obrazovne</a:t>
            </a:r>
            <a:r>
              <a:rPr lang="en-GB" dirty="0"/>
              <a:t> </a:t>
            </a:r>
            <a:r>
              <a:rPr lang="en-GB" dirty="0" err="1"/>
              <a:t>ustanove</a:t>
            </a:r>
            <a:r>
              <a:rPr lang="en-GB" dirty="0"/>
              <a:t> </a:t>
            </a:r>
            <a:r>
              <a:rPr lang="en-GB" dirty="0" err="1"/>
              <a:t>nastoje</a:t>
            </a:r>
            <a:r>
              <a:rPr lang="en-GB" dirty="0"/>
              <a:t> </a:t>
            </a:r>
            <a:r>
              <a:rPr lang="en-GB" dirty="0" err="1"/>
              <a:t>postati</a:t>
            </a:r>
            <a:r>
              <a:rPr lang="en-GB" dirty="0"/>
              <a:t> </a:t>
            </a:r>
            <a:r>
              <a:rPr lang="en-GB" dirty="0" err="1"/>
              <a:t>otporne</a:t>
            </a:r>
            <a:r>
              <a:rPr lang="en-GB" dirty="0"/>
              <a:t> (</a:t>
            </a:r>
            <a:r>
              <a:rPr lang="en-GB" dirty="0" err="1" smtClean="0"/>
              <a:t>rezilijentne</a:t>
            </a:r>
            <a:r>
              <a:rPr lang="en-GB" dirty="0" smtClean="0"/>
              <a:t>)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 smtClean="0"/>
              <a:t>nereće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kastastrofe</a:t>
            </a:r>
            <a:r>
              <a:rPr lang="en-GB" dirty="0" smtClean="0"/>
              <a:t>. </a:t>
            </a:r>
          </a:p>
          <a:p>
            <a:pPr marL="0" indent="0" algn="just">
              <a:buNone/>
            </a:pPr>
            <a:endParaRPr lang="en-GB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dirty="0" err="1"/>
              <a:t>Aneksi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dopunjuju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razrađuju</a:t>
            </a:r>
            <a:r>
              <a:rPr lang="en-GB" dirty="0"/>
              <a:t> plan </a:t>
            </a:r>
            <a:r>
              <a:rPr lang="en-GB" dirty="0" err="1"/>
              <a:t>zaštite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spašavanja</a:t>
            </a:r>
            <a:endParaRPr lang="en-GB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0520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88640"/>
            <a:ext cx="8207375" cy="576263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Aneksi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dopunjuju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razrađuju</a:t>
            </a:r>
            <a:r>
              <a:rPr lang="en-GB" dirty="0" smtClean="0"/>
              <a:t> plan </a:t>
            </a:r>
            <a:r>
              <a:rPr lang="en-GB" dirty="0" err="1" smtClean="0"/>
              <a:t>zaštite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spašavanja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4588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PAŽNJI !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818163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MPLATE_RewritetheFuture_March2010">
  <a:themeElements>
    <a:clrScheme name="TEMPLATE_RewritetheFuture_March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RewritetheFuture_March2010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RewritetheFuture_March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RewritetheFuture_March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RewritetheFuture_March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RewritetheFuture_March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RewritetheFuture_March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RewritetheFuture_March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</TotalTime>
  <Words>306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Gill Sans MT</vt:lpstr>
      <vt:lpstr>Wingdings</vt:lpstr>
      <vt:lpstr>TEMPLATE_RewritetheFuture_March2010</vt:lpstr>
      <vt:lpstr>Metodologija za izradu plana zaštite i spašavanja od nesreća i katastrofa i Procjene rizika, ranjivosti i kapaciteta odgojno/vaspitno – obrazovnih ustanova u BiH   “Sveobuhvatno planiranje pripremljenosti” - </vt:lpstr>
      <vt:lpstr>CILJ PRIRUČNIKA</vt:lpstr>
      <vt:lpstr>PowerPoint Presentation</vt:lpstr>
      <vt:lpstr>Šest oblasti za sveobuhvatno planiranje pripremljenosti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IZRADA PLANA ZAŠTITE I SPAŠAVANJA U ŠKOLAMA</dc:title>
  <dc:creator>Almir Beridan</dc:creator>
  <cp:lastModifiedBy>Dragan Licanin</cp:lastModifiedBy>
  <cp:revision>90</cp:revision>
  <dcterms:created xsi:type="dcterms:W3CDTF">2015-06-22T10:42:20Z</dcterms:created>
  <dcterms:modified xsi:type="dcterms:W3CDTF">2018-08-29T13:24:51Z</dcterms:modified>
</cp:coreProperties>
</file>